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2"/>
  </p:notesMasterIdLst>
  <p:sldIdLst>
    <p:sldId id="600" r:id="rId2"/>
    <p:sldId id="602" r:id="rId3"/>
    <p:sldId id="603" r:id="rId4"/>
    <p:sldId id="524" r:id="rId5"/>
    <p:sldId id="525" r:id="rId6"/>
    <p:sldId id="526" r:id="rId7"/>
    <p:sldId id="527" r:id="rId8"/>
    <p:sldId id="528" r:id="rId9"/>
    <p:sldId id="609" r:id="rId10"/>
    <p:sldId id="611" r:id="rId11"/>
    <p:sldId id="612" r:id="rId12"/>
    <p:sldId id="529" r:id="rId13"/>
    <p:sldId id="621" r:id="rId14"/>
    <p:sldId id="530" r:id="rId15"/>
    <p:sldId id="531" r:id="rId16"/>
    <p:sldId id="532" r:id="rId17"/>
    <p:sldId id="613" r:id="rId18"/>
    <p:sldId id="604" r:id="rId19"/>
    <p:sldId id="605" r:id="rId20"/>
    <p:sldId id="622" r:id="rId21"/>
    <p:sldId id="623" r:id="rId22"/>
    <p:sldId id="606" r:id="rId23"/>
    <p:sldId id="607" r:id="rId24"/>
    <p:sldId id="615" r:id="rId25"/>
    <p:sldId id="625" r:id="rId26"/>
    <p:sldId id="616" r:id="rId27"/>
    <p:sldId id="610" r:id="rId28"/>
    <p:sldId id="614" r:id="rId29"/>
    <p:sldId id="537" r:id="rId30"/>
    <p:sldId id="617" r:id="rId31"/>
    <p:sldId id="618" r:id="rId32"/>
    <p:sldId id="538" r:id="rId33"/>
    <p:sldId id="539" r:id="rId34"/>
    <p:sldId id="540" r:id="rId35"/>
    <p:sldId id="541" r:id="rId36"/>
    <p:sldId id="542" r:id="rId37"/>
    <p:sldId id="619" r:id="rId38"/>
    <p:sldId id="543" r:id="rId39"/>
    <p:sldId id="545" r:id="rId40"/>
    <p:sldId id="546" r:id="rId41"/>
    <p:sldId id="620" r:id="rId42"/>
    <p:sldId id="626" r:id="rId43"/>
    <p:sldId id="627" r:id="rId44"/>
    <p:sldId id="628" r:id="rId45"/>
    <p:sldId id="629" r:id="rId46"/>
    <p:sldId id="630" r:id="rId47"/>
    <p:sldId id="631" r:id="rId48"/>
    <p:sldId id="632" r:id="rId49"/>
    <p:sldId id="633" r:id="rId50"/>
    <p:sldId id="634" r:id="rId51"/>
    <p:sldId id="635" r:id="rId52"/>
    <p:sldId id="636" r:id="rId53"/>
    <p:sldId id="637" r:id="rId54"/>
    <p:sldId id="638" r:id="rId55"/>
    <p:sldId id="639" r:id="rId56"/>
    <p:sldId id="640" r:id="rId57"/>
    <p:sldId id="641" r:id="rId58"/>
    <p:sldId id="642" r:id="rId59"/>
    <p:sldId id="643" r:id="rId60"/>
    <p:sldId id="644" r:id="rId61"/>
    <p:sldId id="645" r:id="rId62"/>
    <p:sldId id="646" r:id="rId63"/>
    <p:sldId id="647" r:id="rId64"/>
    <p:sldId id="648" r:id="rId65"/>
    <p:sldId id="649" r:id="rId66"/>
    <p:sldId id="702" r:id="rId67"/>
    <p:sldId id="703" r:id="rId68"/>
    <p:sldId id="704" r:id="rId69"/>
    <p:sldId id="705" r:id="rId70"/>
    <p:sldId id="706" r:id="rId71"/>
    <p:sldId id="707" r:id="rId72"/>
    <p:sldId id="653" r:id="rId73"/>
    <p:sldId id="654" r:id="rId74"/>
    <p:sldId id="655" r:id="rId75"/>
    <p:sldId id="656" r:id="rId76"/>
    <p:sldId id="657" r:id="rId77"/>
    <p:sldId id="658" r:id="rId78"/>
    <p:sldId id="659" r:id="rId79"/>
    <p:sldId id="660" r:id="rId80"/>
    <p:sldId id="661" r:id="rId81"/>
    <p:sldId id="662" r:id="rId82"/>
    <p:sldId id="663" r:id="rId83"/>
    <p:sldId id="664" r:id="rId84"/>
    <p:sldId id="665" r:id="rId85"/>
    <p:sldId id="666" r:id="rId86"/>
    <p:sldId id="667" r:id="rId87"/>
    <p:sldId id="668" r:id="rId88"/>
    <p:sldId id="669" r:id="rId89"/>
    <p:sldId id="670" r:id="rId90"/>
    <p:sldId id="671" r:id="rId91"/>
    <p:sldId id="672" r:id="rId92"/>
    <p:sldId id="673" r:id="rId93"/>
    <p:sldId id="674" r:id="rId94"/>
    <p:sldId id="675" r:id="rId95"/>
    <p:sldId id="676" r:id="rId96"/>
    <p:sldId id="677" r:id="rId97"/>
    <p:sldId id="678" r:id="rId98"/>
    <p:sldId id="679" r:id="rId99"/>
    <p:sldId id="680" r:id="rId100"/>
    <p:sldId id="681" r:id="rId101"/>
    <p:sldId id="682" r:id="rId102"/>
    <p:sldId id="683" r:id="rId103"/>
    <p:sldId id="684" r:id="rId104"/>
    <p:sldId id="685" r:id="rId105"/>
    <p:sldId id="686" r:id="rId106"/>
    <p:sldId id="687" r:id="rId107"/>
    <p:sldId id="688" r:id="rId108"/>
    <p:sldId id="689" r:id="rId109"/>
    <p:sldId id="690" r:id="rId110"/>
    <p:sldId id="691" r:id="rId111"/>
    <p:sldId id="692" r:id="rId112"/>
    <p:sldId id="693" r:id="rId113"/>
    <p:sldId id="694" r:id="rId114"/>
    <p:sldId id="695" r:id="rId115"/>
    <p:sldId id="696" r:id="rId116"/>
    <p:sldId id="697" r:id="rId117"/>
    <p:sldId id="698" r:id="rId118"/>
    <p:sldId id="699" r:id="rId119"/>
    <p:sldId id="700" r:id="rId120"/>
    <p:sldId id="701" r:id="rId121"/>
    <p:sldId id="708" r:id="rId122"/>
    <p:sldId id="709" r:id="rId123"/>
    <p:sldId id="710" r:id="rId124"/>
    <p:sldId id="711" r:id="rId125"/>
    <p:sldId id="712" r:id="rId126"/>
    <p:sldId id="713" r:id="rId127"/>
    <p:sldId id="714" r:id="rId128"/>
    <p:sldId id="715" r:id="rId129"/>
    <p:sldId id="716" r:id="rId130"/>
    <p:sldId id="717" r:id="rId131"/>
    <p:sldId id="718" r:id="rId132"/>
    <p:sldId id="719" r:id="rId133"/>
    <p:sldId id="720" r:id="rId134"/>
    <p:sldId id="721" r:id="rId135"/>
    <p:sldId id="722" r:id="rId136"/>
    <p:sldId id="723" r:id="rId137"/>
    <p:sldId id="724" r:id="rId138"/>
    <p:sldId id="725" r:id="rId139"/>
    <p:sldId id="726" r:id="rId140"/>
    <p:sldId id="727" r:id="rId1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chat31@gmail.com" initials="a" lastIdx="1" clrIdx="0">
    <p:extLst>
      <p:ext uri="{19B8F6BF-5375-455C-9EA6-DF929625EA0E}">
        <p15:presenceInfo xmlns:p15="http://schemas.microsoft.com/office/powerpoint/2012/main" userId="127964b6fd9f6d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1210"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228C42-FE94-48D1-8461-45145068F0F9}" type="datetimeFigureOut">
              <a:rPr lang="en-US" smtClean="0"/>
              <a:t>4/27/2023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397EB2-2CA9-4B1B-B208-70ECF7CDA4FC}" type="slidenum">
              <a:rPr lang="en-US" smtClean="0"/>
              <a:t>‹#›</a:t>
            </a:fld>
            <a:endParaRPr lang="en-US"/>
          </a:p>
        </p:txBody>
      </p:sp>
    </p:spTree>
    <p:extLst>
      <p:ext uri="{BB962C8B-B14F-4D97-AF65-F5344CB8AC3E}">
        <p14:creationId xmlns:p14="http://schemas.microsoft.com/office/powerpoint/2010/main" val="150385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D397EB2-2CA9-4B1B-B208-70ECF7CDA4FC}" type="slidenum">
              <a:rPr lang="en-US" smtClean="0"/>
              <a:t>1</a:t>
            </a:fld>
            <a:endParaRPr lang="en-US"/>
          </a:p>
        </p:txBody>
      </p:sp>
    </p:spTree>
    <p:extLst>
      <p:ext uri="{BB962C8B-B14F-4D97-AF65-F5344CB8AC3E}">
        <p14:creationId xmlns:p14="http://schemas.microsoft.com/office/powerpoint/2010/main" val="222969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397EB2-2CA9-4B1B-B208-70ECF7CDA4FC}" type="slidenum">
              <a:rPr lang="en-US" smtClean="0"/>
              <a:t>74</a:t>
            </a:fld>
            <a:endParaRPr lang="en-US"/>
          </a:p>
        </p:txBody>
      </p:sp>
    </p:spTree>
    <p:extLst>
      <p:ext uri="{BB962C8B-B14F-4D97-AF65-F5344CB8AC3E}">
        <p14:creationId xmlns:p14="http://schemas.microsoft.com/office/powerpoint/2010/main" val="141530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125D85-685F-4204-BCFC-C1FB5BB0149E}"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9E378F-69B8-470C-8CB9-A10D5709BC8A}"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A017EB-3075-4D7A-B494-B8C4C3704CBE}"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7A17D3-204E-41A9-B1BE-6802C46CFCE9}"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A44384-BA6A-4998-BE18-6C7574B65249}"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00DF51-C963-4EB8-8C0B-3583742F2F35}" type="datetime1">
              <a:rPr lang="en-US" smtClean="0"/>
              <a:t>4/27/2023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BAC4B8-3526-435B-ABFC-2CCFE28A3677}" type="datetime1">
              <a:rPr lang="en-US" smtClean="0"/>
              <a:t>4/27/2023</a:t>
            </a:fld>
            <a:endParaRPr lang="en-US"/>
          </a:p>
        </p:txBody>
      </p:sp>
      <p:sp>
        <p:nvSpPr>
          <p:cNvPr id="8" name="Footer Placeholder 7"/>
          <p:cNvSpPr>
            <a:spLocks noGrp="1"/>
          </p:cNvSpPr>
          <p:nvPr>
            <p:ph type="ftr" sz="quarter" idx="11"/>
          </p:nvPr>
        </p:nvSpPr>
        <p:spPr/>
        <p:txBody>
          <a:bodyPr/>
          <a:lstStyle/>
          <a:p>
            <a:r>
              <a:rPr lang="en-GB" smtClean="0"/>
              <a:t>&lt;BCSE0103&gt; &lt;Soft Computing&gt;</a:t>
            </a:r>
            <a:endParaRPr lang="en-US"/>
          </a:p>
        </p:txBody>
      </p:sp>
      <p:sp>
        <p:nvSpPr>
          <p:cNvPr id="9" name="Slide Number Placeholder 8"/>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9C4EB4-2DD4-473C-AE31-725DD1F7CB74}" type="datetime1">
              <a:rPr lang="en-US" smtClean="0"/>
              <a:t>4/27/2023</a:t>
            </a:fld>
            <a:endParaRPr lang="en-US"/>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39470-5047-4830-A0E4-1B76CFC8865A}" type="datetime1">
              <a:rPr lang="en-US" smtClean="0"/>
              <a:t>4/27/2023</a:t>
            </a:fld>
            <a:endParaRPr lang="en-US"/>
          </a:p>
        </p:txBody>
      </p:sp>
      <p:sp>
        <p:nvSpPr>
          <p:cNvPr id="3" name="Footer Placeholder 2"/>
          <p:cNvSpPr>
            <a:spLocks noGrp="1"/>
          </p:cNvSpPr>
          <p:nvPr>
            <p:ph type="ftr" sz="quarter" idx="11"/>
          </p:nvPr>
        </p:nvSpPr>
        <p:spPr/>
        <p:txBody>
          <a:bodyPr/>
          <a:lstStyle/>
          <a:p>
            <a:r>
              <a:rPr lang="en-GB" smtClean="0"/>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A0099F-8C03-48EF-8EDD-9FEDCE3E6A8E}" type="datetime1">
              <a:rPr lang="en-US" smtClean="0"/>
              <a:t>4/27/2023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7F94EF-628C-43E1-8D5E-C8C80BCBD21F}" type="datetime1">
              <a:rPr lang="en-US" smtClean="0"/>
              <a:t>4/27/2023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E8C81D-D1D0-4AD3-AA67-09903AE94D2E}" type="datetime1">
              <a:rPr lang="en-US" smtClean="0"/>
              <a:t>4/27/2023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&lt;BCSE0103&gt; &lt;Soft Computing&gt;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55922-87EB-483D-8474-2C9330A0D92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457200" y="222879"/>
            <a:ext cx="8229600" cy="1143000"/>
          </a:xfrm>
        </p:spPr>
        <p:txBody>
          <a:bodyPr>
            <a:normAutofit/>
          </a:bodyPr>
          <a:lstStyle/>
          <a:p>
            <a:r>
              <a:rPr lang="en-US" sz="3600" b="1" dirty="0" smtClean="0"/>
              <a:t>	</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dirty="0"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a:t>
            </a:fld>
            <a:endParaRPr lang="en-US" dirty="0"/>
          </a:p>
        </p:txBody>
      </p:sp>
      <p:sp>
        <p:nvSpPr>
          <p:cNvPr id="3" name="Content Placeholder 2"/>
          <p:cNvSpPr>
            <a:spLocks noGrp="1"/>
          </p:cNvSpPr>
          <p:nvPr>
            <p:ph idx="1"/>
          </p:nvPr>
        </p:nvSpPr>
        <p:spPr/>
        <p:txBody>
          <a:bodyPr>
            <a:normAutofit/>
          </a:bodyPr>
          <a:lstStyle/>
          <a:p>
            <a:pPr marL="0" indent="0" algn="ctr">
              <a:buNone/>
            </a:pPr>
            <a:r>
              <a:rPr lang="en-US" b="1" dirty="0" err="1" smtClean="0"/>
              <a:t>BTech</a:t>
            </a:r>
            <a:r>
              <a:rPr lang="en-US" b="1" dirty="0" smtClean="0"/>
              <a:t> IV Year VIII Semester Section: C</a:t>
            </a:r>
          </a:p>
          <a:p>
            <a:pPr marL="0" indent="0" algn="ctr">
              <a:buNone/>
            </a:pPr>
            <a:r>
              <a:rPr lang="en-US" sz="2400" b="1" dirty="0" smtClean="0"/>
              <a:t>BCSE0103</a:t>
            </a:r>
            <a:r>
              <a:rPr lang="en-US" sz="2400" b="1" dirty="0"/>
              <a:t>: SOFT COMPUTING-Genetic Algorithm(GA)</a:t>
            </a:r>
          </a:p>
          <a:p>
            <a:pPr marL="0" indent="0" algn="ctr">
              <a:buNone/>
            </a:pPr>
            <a:endParaRPr lang="en-IN"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394" y="374201"/>
            <a:ext cx="1755726" cy="1267559"/>
          </a:xfrm>
          <a:prstGeom prst="rect">
            <a:avLst/>
          </a:prstGeom>
        </p:spPr>
      </p:pic>
      <p:sp>
        <p:nvSpPr>
          <p:cNvPr id="6" name="Rectangle 5"/>
          <p:cNvSpPr/>
          <p:nvPr/>
        </p:nvSpPr>
        <p:spPr>
          <a:xfrm>
            <a:off x="1705660" y="4171136"/>
            <a:ext cx="7452320" cy="2185214"/>
          </a:xfrm>
          <a:prstGeom prst="rect">
            <a:avLst/>
          </a:prstGeom>
        </p:spPr>
        <p:txBody>
          <a:bodyPr wrap="square">
            <a:spAutoFit/>
          </a:bodyPr>
          <a:lstStyle/>
          <a:p>
            <a:pPr>
              <a:buNone/>
            </a:pPr>
            <a:r>
              <a:rPr lang="en-US" sz="2400" b="1" dirty="0"/>
              <a:t>Dr. </a:t>
            </a:r>
            <a:r>
              <a:rPr lang="en-US" sz="2400" b="1" dirty="0" err="1"/>
              <a:t>Dilip</a:t>
            </a:r>
            <a:r>
              <a:rPr lang="en-US" sz="2400" b="1" dirty="0"/>
              <a:t> Kumar Sharma </a:t>
            </a:r>
          </a:p>
          <a:p>
            <a:pPr>
              <a:buNone/>
            </a:pPr>
            <a:r>
              <a:rPr lang="en-US" b="1" dirty="0"/>
              <a:t>SM(IEEE, ACM, CSI), Fellow IETE, Fellow IE(I)</a:t>
            </a:r>
          </a:p>
          <a:p>
            <a:pPr>
              <a:buNone/>
            </a:pPr>
            <a:r>
              <a:rPr lang="en-US" sz="1900" b="1" dirty="0"/>
              <a:t>Professor- Dept. of Computer Engineering &amp; Applications </a:t>
            </a:r>
          </a:p>
          <a:p>
            <a:pPr>
              <a:buNone/>
            </a:pPr>
            <a:r>
              <a:rPr lang="en-US" sz="2000" b="1" dirty="0"/>
              <a:t>Dean (International Relations &amp; Academic Collaborations) </a:t>
            </a:r>
          </a:p>
          <a:p>
            <a:pPr>
              <a:buNone/>
            </a:pPr>
            <a:r>
              <a:rPr lang="en-US" sz="2000" b="1" dirty="0"/>
              <a:t>GLA University, </a:t>
            </a:r>
            <a:r>
              <a:rPr lang="en-US" sz="2000" b="1" dirty="0" smtClean="0"/>
              <a:t>Mathura, INDIA </a:t>
            </a:r>
            <a:endParaRPr lang="en-US" sz="2000" b="1" dirty="0"/>
          </a:p>
          <a:p>
            <a:pPr>
              <a:buNone/>
            </a:pPr>
            <a:r>
              <a:rPr lang="en-US" b="1" dirty="0" smtClean="0"/>
              <a:t>Email: dilip.sharma@gla.ac.in</a:t>
            </a:r>
          </a:p>
          <a:p>
            <a:pPr>
              <a:buNone/>
            </a:pPr>
            <a:r>
              <a:rPr lang="en-US" b="1" dirty="0"/>
              <a:t>https://www.gla.ac.in/academics/faculty-detail/7/prof-dilip-kumar-sharma</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2724164"/>
            <a:ext cx="3634156" cy="1446972"/>
          </a:xfrm>
          <a:prstGeom prst="rect">
            <a:avLst/>
          </a:prstGeom>
        </p:spPr>
      </p:pic>
    </p:spTree>
    <p:extLst>
      <p:ext uri="{BB962C8B-B14F-4D97-AF65-F5344CB8AC3E}">
        <p14:creationId xmlns:p14="http://schemas.microsoft.com/office/powerpoint/2010/main" val="1109767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latin typeface="Times New Roman" panose="02020603050405020304" pitchFamily="18" charset="0"/>
                <a:cs typeface="Times New Roman" panose="02020603050405020304" pitchFamily="18" charset="0"/>
              </a:rPr>
              <a:t>MCQ</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756150"/>
          </a:xfrm>
        </p:spPr>
        <p:txBody>
          <a:bodyPr>
            <a:normAutofit fontScale="92500" lnSpcReduction="10000"/>
          </a:bodyPr>
          <a:lstStyle/>
          <a:p>
            <a:pPr marL="0" indent="0">
              <a:lnSpc>
                <a:spcPct val="150000"/>
              </a:lnSpc>
              <a:buNone/>
            </a:pP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Crossing over is ………….</a:t>
            </a:r>
          </a:p>
          <a:p>
            <a:pPr marL="0" indent="0">
              <a:lnSpc>
                <a:spcPct val="150000"/>
              </a:lnSpc>
              <a:buNone/>
            </a:pP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(a) Cellular process  (b) Molecular Process (c) Both a and B (d) None</a:t>
            </a:r>
          </a:p>
          <a:p>
            <a:pPr marL="0" indent="0">
              <a:lnSpc>
                <a:spcPct val="150000"/>
              </a:lnSpc>
              <a:buNone/>
            </a:pPr>
            <a:r>
              <a:rPr lang="en-GB" sz="2000" dirty="0">
                <a:latin typeface="Times New Roman" panose="02020603050405020304" pitchFamily="18" charset="0"/>
                <a:cs typeface="Times New Roman" panose="02020603050405020304" pitchFamily="18" charset="0"/>
              </a:rPr>
              <a:t>Ans:-</a:t>
            </a: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(a) Cellular process </a:t>
            </a:r>
            <a:endParaRPr lang="en-GB" sz="2000" dirty="0" smtClean="0">
              <a:latin typeface="Times New Roman" panose="02020603050405020304" pitchFamily="18" charset="0"/>
              <a:cs typeface="Times New Roman" panose="02020603050405020304" pitchFamily="18" charset="0"/>
            </a:endParaRPr>
          </a:p>
          <a:p>
            <a:pPr marL="0" indent="0">
              <a:lnSpc>
                <a:spcPct val="150000"/>
              </a:lnSpc>
              <a:buNone/>
            </a:pPr>
            <a:r>
              <a:rPr lang="en-GB" sz="2000" b="1" dirty="0" smtClean="0">
                <a:latin typeface="Times New Roman" panose="02020603050405020304" pitchFamily="18" charset="0"/>
                <a:cs typeface="Times New Roman" panose="02020603050405020304" pitchFamily="18" charset="0"/>
              </a:rPr>
              <a:t>Explanation:-</a:t>
            </a:r>
            <a:r>
              <a:rPr lang="en-GB" sz="2000" b="1" dirty="0">
                <a:latin typeface="Times New Roman" panose="02020603050405020304" pitchFamily="18" charset="0"/>
                <a:cs typeface="Times New Roman" panose="02020603050405020304" pitchFamily="18" charset="0"/>
              </a:rPr>
              <a:t> Crossing over </a:t>
            </a:r>
            <a:r>
              <a:rPr lang="en-GB" sz="2000" dirty="0">
                <a:latin typeface="Times New Roman" panose="02020603050405020304" pitchFamily="18" charset="0"/>
                <a:cs typeface="Times New Roman" panose="02020603050405020304" pitchFamily="18" charset="0"/>
              </a:rPr>
              <a:t>is a cellular process that happens during meiosis when chromosomes of the same type are lined up</a:t>
            </a:r>
            <a:endParaRPr lang="en-GB" sz="2000" b="1" dirty="0">
              <a:latin typeface="Times New Roman" panose="02020603050405020304" pitchFamily="18" charset="0"/>
              <a:cs typeface="Times New Roman" panose="02020603050405020304" pitchFamily="18" charset="0"/>
            </a:endParaRPr>
          </a:p>
          <a:p>
            <a:pPr marL="0" indent="0">
              <a:lnSpc>
                <a:spcPct val="150000"/>
              </a:lnSpc>
              <a:buNone/>
            </a:pPr>
            <a:endParaRPr lang="en-GB" sz="2000" dirty="0">
              <a:latin typeface="Times New Roman" panose="02020603050405020304" pitchFamily="18" charset="0"/>
              <a:cs typeface="Times New Roman" panose="02020603050405020304" pitchFamily="18" charset="0"/>
            </a:endParaRPr>
          </a:p>
          <a:p>
            <a:pPr marL="0" indent="0">
              <a:lnSpc>
                <a:spcPct val="150000"/>
              </a:lnSpc>
              <a:buNone/>
            </a:pP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Who did introduce the Genetic Algorithm concepts?</a:t>
            </a:r>
          </a:p>
          <a:p>
            <a:pPr marL="0" indent="0">
              <a:lnSpc>
                <a:spcPct val="150000"/>
              </a:lnSpc>
              <a:buNone/>
            </a:pPr>
            <a:r>
              <a:rPr lang="en-GB" sz="2000" dirty="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 Charles </a:t>
            </a:r>
            <a:r>
              <a:rPr lang="en-GB" sz="1800" dirty="0" smtClean="0">
                <a:latin typeface="Times New Roman" panose="02020603050405020304" pitchFamily="18" charset="0"/>
                <a:cs typeface="Times New Roman" panose="02020603050405020304" pitchFamily="18" charset="0"/>
              </a:rPr>
              <a:t>Drawin (b)</a:t>
            </a:r>
            <a:r>
              <a:rPr lang="en-GB" sz="1800" dirty="0">
                <a:latin typeface="Times New Roman" panose="02020603050405020304" pitchFamily="18" charset="0"/>
                <a:cs typeface="Times New Roman" panose="02020603050405020304" pitchFamily="18" charset="0"/>
              </a:rPr>
              <a:t> Gregor Johann Mendel</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c</a:t>
            </a:r>
            <a:r>
              <a:rPr lang="en-GB" sz="1800" dirty="0" smtClean="0">
                <a:latin typeface="Times New Roman" panose="02020603050405020304" pitchFamily="18" charset="0"/>
                <a:cs typeface="Times New Roman" panose="02020603050405020304" pitchFamily="18" charset="0"/>
              </a:rPr>
              <a:t>)</a:t>
            </a:r>
            <a:r>
              <a:rPr lang="en-GB" sz="1800" dirty="0">
                <a:latin typeface="Times New Roman" panose="02020603050405020304" pitchFamily="18" charset="0"/>
                <a:cs typeface="Times New Roman" panose="02020603050405020304" pitchFamily="18" charset="0"/>
              </a:rPr>
              <a:t> John </a:t>
            </a:r>
            <a:r>
              <a:rPr lang="en-GB" sz="1800" dirty="0" smtClean="0">
                <a:latin typeface="Times New Roman" panose="02020603050405020304" pitchFamily="18" charset="0"/>
                <a:cs typeface="Times New Roman" panose="02020603050405020304" pitchFamily="18" charset="0"/>
              </a:rPr>
              <a:t>Holland  </a:t>
            </a:r>
            <a:r>
              <a:rPr lang="en-GB" sz="1800" dirty="0">
                <a:latin typeface="Times New Roman" panose="02020603050405020304" pitchFamily="18" charset="0"/>
                <a:cs typeface="Times New Roman" panose="02020603050405020304" pitchFamily="18" charset="0"/>
              </a:rPr>
              <a:t>(d</a:t>
            </a:r>
            <a:r>
              <a:rPr lang="en-GB" sz="1800" dirty="0" smtClean="0">
                <a:latin typeface="Times New Roman" panose="02020603050405020304" pitchFamily="18" charset="0"/>
                <a:cs typeface="Times New Roman" panose="02020603050405020304" pitchFamily="18" charset="0"/>
              </a:rPr>
              <a:t>) All of these</a:t>
            </a:r>
          </a:p>
          <a:p>
            <a:pPr marL="0" indent="0">
              <a:lnSpc>
                <a:spcPct val="150000"/>
              </a:lnSpc>
              <a:buNone/>
            </a:pPr>
            <a:r>
              <a:rPr lang="en-GB" sz="2000" b="1" dirty="0">
                <a:latin typeface="Times New Roman" panose="02020603050405020304" pitchFamily="18" charset="0"/>
                <a:cs typeface="Times New Roman" panose="02020603050405020304" pitchFamily="18" charset="0"/>
              </a:rPr>
              <a:t>Explanation</a:t>
            </a:r>
            <a:r>
              <a:rPr lang="en-GB" sz="2000" b="1"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 Genetic Algorithm </a:t>
            </a:r>
            <a:r>
              <a:rPr lang="en-GB" sz="2000" dirty="0" smtClean="0">
                <a:latin typeface="Times New Roman" panose="02020603050405020304" pitchFamily="18" charset="0"/>
                <a:cs typeface="Times New Roman" panose="02020603050405020304" pitchFamily="18" charset="0"/>
              </a:rPr>
              <a:t>introduced </a:t>
            </a:r>
            <a:r>
              <a:rPr lang="en-GB" sz="2000" dirty="0">
                <a:latin typeface="Times New Roman" panose="02020603050405020304" pitchFamily="18" charset="0"/>
                <a:cs typeface="Times New Roman" panose="02020603050405020304" pitchFamily="18" charset="0"/>
              </a:rPr>
              <a:t>by Professor John Holland at Michigan University,USA in 1965</a:t>
            </a:r>
            <a:endParaRPr lang="en-GB" sz="2000" b="1"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5" y="212359"/>
            <a:ext cx="1755726" cy="624353"/>
          </a:xfrm>
          <a:prstGeom prst="rect">
            <a:avLst/>
          </a:prstGeom>
        </p:spPr>
      </p:pic>
    </p:spTree>
    <p:extLst>
      <p:ext uri="{BB962C8B-B14F-4D97-AF65-F5344CB8AC3E}">
        <p14:creationId xmlns:p14="http://schemas.microsoft.com/office/powerpoint/2010/main" val="341597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BEA6-A0EC-45B6-8621-C8AABE2FCA42}"/>
              </a:ext>
            </a:extLst>
          </p:cNvPr>
          <p:cNvSpPr>
            <a:spLocks noGrp="1"/>
          </p:cNvSpPr>
          <p:nvPr>
            <p:ph type="title"/>
          </p:nvPr>
        </p:nvSpPr>
        <p:spPr/>
        <p:txBody>
          <a:bodyPr>
            <a:normAutofit fontScale="90000"/>
          </a:bodyPr>
          <a:lstStyle/>
          <a:p>
            <a:r>
              <a:rPr lang="en-IN" dirty="0" smtClean="0"/>
              <a:t>	Half-uniform </a:t>
            </a:r>
            <a:r>
              <a:rPr lang="en-IN" dirty="0"/>
              <a:t>crossover: Illustration </a:t>
            </a:r>
          </a:p>
        </p:txBody>
      </p:sp>
      <p:pic>
        <p:nvPicPr>
          <p:cNvPr id="6" name="Content Placeholder 5">
            <a:extLst>
              <a:ext uri="{FF2B5EF4-FFF2-40B4-BE49-F238E27FC236}">
                <a16:creationId xmlns:a16="http://schemas.microsoft.com/office/drawing/2014/main" id="{EC1A880C-6D5C-45F6-B49E-5999F9ADA024}"/>
              </a:ext>
            </a:extLst>
          </p:cNvPr>
          <p:cNvPicPr>
            <a:picLocks noGrp="1" noChangeAspect="1"/>
          </p:cNvPicPr>
          <p:nvPr>
            <p:ph idx="1"/>
          </p:nvPr>
        </p:nvPicPr>
        <p:blipFill>
          <a:blip r:embed="rId2"/>
          <a:stretch>
            <a:fillRect/>
          </a:stretch>
        </p:blipFill>
        <p:spPr>
          <a:xfrm>
            <a:off x="1043608" y="1628800"/>
            <a:ext cx="7416824" cy="3552755"/>
          </a:xfrm>
          <a:prstGeom prst="rect">
            <a:avLst/>
          </a:prstGeom>
        </p:spPr>
      </p:pic>
      <p:sp>
        <p:nvSpPr>
          <p:cNvPr id="4" name="Footer Placeholder 3">
            <a:extLst>
              <a:ext uri="{FF2B5EF4-FFF2-40B4-BE49-F238E27FC236}">
                <a16:creationId xmlns:a16="http://schemas.microsoft.com/office/drawing/2014/main" id="{5A043580-C21A-4721-8EE1-27AD787FDCE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185E8DD-03A9-4B0B-8B82-AE77DC63AC92}"/>
              </a:ext>
            </a:extLst>
          </p:cNvPr>
          <p:cNvSpPr>
            <a:spLocks noGrp="1"/>
          </p:cNvSpPr>
          <p:nvPr>
            <p:ph type="sldNum" sz="quarter" idx="12"/>
          </p:nvPr>
        </p:nvSpPr>
        <p:spPr/>
        <p:txBody>
          <a:bodyPr/>
          <a:lstStyle/>
          <a:p>
            <a:fld id="{BB055922-87EB-483D-8474-2C9330A0D922}" type="slidenum">
              <a:rPr lang="en-US" smtClean="0"/>
              <a:t>100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8053201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088F-7EC1-43EF-A027-CB276EF3BFFD}"/>
              </a:ext>
            </a:extLst>
          </p:cNvPr>
          <p:cNvSpPr>
            <a:spLocks noGrp="1"/>
          </p:cNvSpPr>
          <p:nvPr>
            <p:ph type="title"/>
          </p:nvPr>
        </p:nvSpPr>
        <p:spPr/>
        <p:txBody>
          <a:bodyPr/>
          <a:lstStyle/>
          <a:p>
            <a:pPr algn="r"/>
            <a:r>
              <a:rPr lang="en-IN" dirty="0">
                <a:latin typeface="Times New Roman" panose="02020603050405020304" pitchFamily="18" charset="0"/>
                <a:cs typeface="Times New Roman" panose="02020603050405020304" pitchFamily="18" charset="0"/>
              </a:rPr>
              <a:t>Shuffle crossover</a:t>
            </a:r>
          </a:p>
        </p:txBody>
      </p:sp>
      <p:pic>
        <p:nvPicPr>
          <p:cNvPr id="6" name="Content Placeholder 5">
            <a:extLst>
              <a:ext uri="{FF2B5EF4-FFF2-40B4-BE49-F238E27FC236}">
                <a16:creationId xmlns:a16="http://schemas.microsoft.com/office/drawing/2014/main" id="{F21FEB91-295D-4A4F-AFA0-54A468D3CE69}"/>
              </a:ext>
            </a:extLst>
          </p:cNvPr>
          <p:cNvPicPr>
            <a:picLocks noGrp="1" noChangeAspect="1"/>
          </p:cNvPicPr>
          <p:nvPr>
            <p:ph idx="1"/>
          </p:nvPr>
        </p:nvPicPr>
        <p:blipFill>
          <a:blip r:embed="rId2"/>
          <a:stretch>
            <a:fillRect/>
          </a:stretch>
        </p:blipFill>
        <p:spPr>
          <a:xfrm>
            <a:off x="457200" y="1916832"/>
            <a:ext cx="8075240" cy="4104456"/>
          </a:xfrm>
          <a:prstGeom prst="rect">
            <a:avLst/>
          </a:prstGeom>
        </p:spPr>
      </p:pic>
      <p:sp>
        <p:nvSpPr>
          <p:cNvPr id="4" name="Footer Placeholder 3">
            <a:extLst>
              <a:ext uri="{FF2B5EF4-FFF2-40B4-BE49-F238E27FC236}">
                <a16:creationId xmlns:a16="http://schemas.microsoft.com/office/drawing/2014/main" id="{4B4CBB78-5A20-4B5C-A82C-C2D2049C0E1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1A7BC67-4F3B-47E8-A49B-8DB565D8E164}"/>
              </a:ext>
            </a:extLst>
          </p:cNvPr>
          <p:cNvSpPr>
            <a:spLocks noGrp="1"/>
          </p:cNvSpPr>
          <p:nvPr>
            <p:ph type="sldNum" sz="quarter" idx="12"/>
          </p:nvPr>
        </p:nvSpPr>
        <p:spPr/>
        <p:txBody>
          <a:bodyPr/>
          <a:lstStyle/>
          <a:p>
            <a:fld id="{BB055922-87EB-483D-8474-2C9330A0D922}" type="slidenum">
              <a:rPr lang="en-US" smtClean="0"/>
              <a:t>101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06328608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D47F-A206-48BF-A48F-7E4478998945}"/>
              </a:ext>
            </a:extLst>
          </p:cNvPr>
          <p:cNvSpPr>
            <a:spLocks noGrp="1"/>
          </p:cNvSpPr>
          <p:nvPr>
            <p:ph type="title"/>
          </p:nvPr>
        </p:nvSpPr>
        <p:spPr/>
        <p:txBody>
          <a:bodyPr>
            <a:normAutofit fontScale="90000"/>
          </a:bodyPr>
          <a:lstStyle/>
          <a:p>
            <a:r>
              <a:rPr lang="en-IN" dirty="0" smtClean="0"/>
              <a:t>		</a:t>
            </a:r>
            <a:r>
              <a:rPr lang="en-IN" dirty="0" smtClean="0">
                <a:latin typeface="Times New Roman" panose="02020603050405020304" pitchFamily="18" charset="0"/>
                <a:cs typeface="Times New Roman" panose="02020603050405020304" pitchFamily="18" charset="0"/>
              </a:rPr>
              <a:t>Shuffle </a:t>
            </a:r>
            <a:r>
              <a:rPr lang="en-IN" dirty="0">
                <a:latin typeface="Times New Roman" panose="02020603050405020304" pitchFamily="18" charset="0"/>
                <a:cs typeface="Times New Roman" panose="02020603050405020304" pitchFamily="18" charset="0"/>
              </a:rPr>
              <a:t>crossover: Illustration </a:t>
            </a:r>
          </a:p>
        </p:txBody>
      </p:sp>
      <p:pic>
        <p:nvPicPr>
          <p:cNvPr id="6" name="Content Placeholder 5">
            <a:extLst>
              <a:ext uri="{FF2B5EF4-FFF2-40B4-BE49-F238E27FC236}">
                <a16:creationId xmlns:a16="http://schemas.microsoft.com/office/drawing/2014/main" id="{FC039690-EB8F-40B2-8654-82F11B0F71D2}"/>
              </a:ext>
            </a:extLst>
          </p:cNvPr>
          <p:cNvPicPr>
            <a:picLocks noGrp="1" noChangeAspect="1"/>
          </p:cNvPicPr>
          <p:nvPr>
            <p:ph idx="1"/>
          </p:nvPr>
        </p:nvPicPr>
        <p:blipFill>
          <a:blip r:embed="rId2"/>
          <a:stretch>
            <a:fillRect/>
          </a:stretch>
        </p:blipFill>
        <p:spPr>
          <a:xfrm>
            <a:off x="1043608" y="1777678"/>
            <a:ext cx="7560840" cy="4459634"/>
          </a:xfrm>
          <a:prstGeom prst="rect">
            <a:avLst/>
          </a:prstGeom>
        </p:spPr>
      </p:pic>
      <p:sp>
        <p:nvSpPr>
          <p:cNvPr id="4" name="Footer Placeholder 3">
            <a:extLst>
              <a:ext uri="{FF2B5EF4-FFF2-40B4-BE49-F238E27FC236}">
                <a16:creationId xmlns:a16="http://schemas.microsoft.com/office/drawing/2014/main" id="{E7FBD307-2584-4CD7-81A9-29C7B0A95E7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D79B32A-6A9B-48F1-81C6-CB84017DA145}"/>
              </a:ext>
            </a:extLst>
          </p:cNvPr>
          <p:cNvSpPr>
            <a:spLocks noGrp="1"/>
          </p:cNvSpPr>
          <p:nvPr>
            <p:ph type="sldNum" sz="quarter" idx="12"/>
          </p:nvPr>
        </p:nvSpPr>
        <p:spPr/>
        <p:txBody>
          <a:bodyPr/>
          <a:lstStyle/>
          <a:p>
            <a:fld id="{BB055922-87EB-483D-8474-2C9330A0D922}" type="slidenum">
              <a:rPr lang="en-US" smtClean="0"/>
              <a:t>102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2865201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48" y="122296"/>
            <a:ext cx="5050904" cy="1143000"/>
          </a:xfrm>
        </p:spPr>
        <p:txBody>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1.Which crossover method is not exist in genetic algorithm.</a:t>
            </a:r>
          </a:p>
          <a:p>
            <a:pPr marL="0" indent="0">
              <a:buNone/>
            </a:pPr>
            <a:r>
              <a:rPr lang="en-GB" sz="2000" dirty="0" smtClean="0">
                <a:latin typeface="Times New Roman" panose="02020603050405020304" pitchFamily="18" charset="0"/>
                <a:cs typeface="Times New Roman" panose="02020603050405020304" pitchFamily="18" charset="0"/>
              </a:rPr>
              <a:t>(i)Single                    (ii)Multi                 (iii)Uniform              (iv)Random</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iv)Random</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2.Which mutation </a:t>
            </a:r>
            <a:r>
              <a:rPr lang="en-GB" sz="2000" dirty="0">
                <a:latin typeface="Times New Roman" panose="02020603050405020304" pitchFamily="18" charset="0"/>
                <a:cs typeface="Times New Roman" panose="02020603050405020304" pitchFamily="18" charset="0"/>
              </a:rPr>
              <a:t>method is best for binary </a:t>
            </a:r>
            <a:r>
              <a:rPr lang="en-GB" sz="2000" dirty="0" smtClean="0">
                <a:latin typeface="Times New Roman" panose="02020603050405020304" pitchFamily="18" charset="0"/>
                <a:cs typeface="Times New Roman" panose="02020603050405020304" pitchFamily="18" charset="0"/>
              </a:rPr>
              <a:t>encoding.</a:t>
            </a:r>
          </a:p>
          <a:p>
            <a:pPr marL="0" indent="0">
              <a:buNone/>
            </a:pPr>
            <a:r>
              <a:rPr lang="en-GB" sz="2000" dirty="0" smtClean="0">
                <a:latin typeface="Times New Roman" panose="02020603050405020304" pitchFamily="18" charset="0"/>
                <a:cs typeface="Times New Roman" panose="02020603050405020304" pitchFamily="18" charset="0"/>
              </a:rPr>
              <a:t>(i)Single                  </a:t>
            </a:r>
            <a:r>
              <a:rPr lang="en-GB" sz="2000" dirty="0">
                <a:latin typeface="Times New Roman" panose="02020603050405020304" pitchFamily="18" charset="0"/>
                <a:cs typeface="Times New Roman" panose="02020603050405020304" pitchFamily="18" charset="0"/>
              </a:rPr>
              <a:t>(ii)Multi  </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(iii)Uniform   </a:t>
            </a:r>
            <a:r>
              <a:rPr lang="en-GB" sz="2000" dirty="0" smtClean="0">
                <a:latin typeface="Times New Roman" panose="02020603050405020304" pitchFamily="18" charset="0"/>
                <a:cs typeface="Times New Roman" panose="02020603050405020304" pitchFamily="18" charset="0"/>
              </a:rPr>
              <a:t>         (iv)Bit Flipped</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(iv)Bit </a:t>
            </a:r>
            <a:r>
              <a:rPr lang="en-GB" sz="2000" dirty="0" smtClean="0">
                <a:latin typeface="Times New Roman" panose="02020603050405020304" pitchFamily="18" charset="0"/>
                <a:cs typeface="Times New Roman" panose="02020603050405020304" pitchFamily="18" charset="0"/>
              </a:rPr>
              <a:t>Flipped</a:t>
            </a:r>
          </a:p>
          <a:p>
            <a:pPr marL="0" indent="0">
              <a:buNone/>
            </a:pPr>
            <a:endParaRPr lang="en-GB" sz="18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3.</a:t>
            </a:r>
            <a:r>
              <a:rPr lang="en-GB" sz="2000" dirty="0">
                <a:latin typeface="Times New Roman" panose="02020603050405020304" pitchFamily="18" charset="0"/>
                <a:cs typeface="Times New Roman" panose="02020603050405020304" pitchFamily="18" charset="0"/>
              </a:rPr>
              <a:t> Genetic operators </a:t>
            </a:r>
            <a:r>
              <a:rPr lang="en-GB" sz="2000" dirty="0" smtClean="0">
                <a:latin typeface="Times New Roman" panose="02020603050405020304" pitchFamily="18" charset="0"/>
                <a:cs typeface="Times New Roman" panose="02020603050405020304" pitchFamily="18" charset="0"/>
              </a:rPr>
              <a:t>includes:-</a:t>
            </a:r>
            <a:r>
              <a:rPr lang="en-GB" sz="1800" dirty="0">
                <a:latin typeface="Times New Roman" panose="02020603050405020304" pitchFamily="18" charset="0"/>
                <a:cs typeface="Times New Roman" panose="02020603050405020304" pitchFamily="18" charset="0"/>
              </a:rPr>
              <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(A) </a:t>
            </a:r>
            <a:r>
              <a:rPr lang="en-GB" sz="1800" dirty="0" smtClean="0">
                <a:latin typeface="Times New Roman" panose="02020603050405020304" pitchFamily="18" charset="0"/>
                <a:cs typeface="Times New Roman" panose="02020603050405020304" pitchFamily="18" charset="0"/>
              </a:rPr>
              <a:t>Crossover               (</a:t>
            </a:r>
            <a:r>
              <a:rPr lang="en-GB" sz="1800" dirty="0">
                <a:latin typeface="Times New Roman" panose="02020603050405020304" pitchFamily="18" charset="0"/>
                <a:cs typeface="Times New Roman" panose="02020603050405020304" pitchFamily="18" charset="0"/>
              </a:rPr>
              <a:t>B) </a:t>
            </a:r>
            <a:r>
              <a:rPr lang="en-GB" sz="1800" dirty="0" smtClean="0">
                <a:latin typeface="Times New Roman" panose="02020603050405020304" pitchFamily="18" charset="0"/>
                <a:cs typeface="Times New Roman" panose="02020603050405020304" pitchFamily="18" charset="0"/>
              </a:rPr>
              <a:t>Mutation           (</a:t>
            </a:r>
            <a:r>
              <a:rPr lang="en-GB" sz="1800" dirty="0">
                <a:latin typeface="Times New Roman" panose="02020603050405020304" pitchFamily="18" charset="0"/>
                <a:cs typeface="Times New Roman" panose="02020603050405020304" pitchFamily="18" charset="0"/>
              </a:rPr>
              <a:t>C) Both A &amp; </a:t>
            </a:r>
            <a:r>
              <a:rPr lang="en-GB" sz="1800" dirty="0" smtClean="0">
                <a:latin typeface="Times New Roman" panose="02020603050405020304" pitchFamily="18" charset="0"/>
                <a:cs typeface="Times New Roman" panose="02020603050405020304" pitchFamily="18" charset="0"/>
              </a:rPr>
              <a:t>B        (</a:t>
            </a:r>
            <a:r>
              <a:rPr lang="en-GB" sz="1800" dirty="0">
                <a:latin typeface="Times New Roman" panose="02020603050405020304" pitchFamily="18" charset="0"/>
                <a:cs typeface="Times New Roman" panose="02020603050405020304" pitchFamily="18" charset="0"/>
              </a:rPr>
              <a:t>D) None of </a:t>
            </a:r>
            <a:r>
              <a:rPr lang="en-GB" sz="1800" dirty="0" smtClean="0">
                <a:latin typeface="Times New Roman" panose="02020603050405020304" pitchFamily="18" charset="0"/>
                <a:cs typeface="Times New Roman" panose="02020603050405020304" pitchFamily="18" charset="0"/>
              </a:rPr>
              <a:t>these</a:t>
            </a:r>
          </a:p>
          <a:p>
            <a:pPr marL="0" indent="0">
              <a:buNone/>
            </a:pPr>
            <a:r>
              <a:rPr lang="en-GB" sz="1800" dirty="0" smtClean="0">
                <a:latin typeface="Times New Roman" panose="02020603050405020304" pitchFamily="18" charset="0"/>
                <a:cs typeface="Times New Roman" panose="02020603050405020304" pitchFamily="18" charset="0"/>
              </a:rPr>
              <a:t>Ans:-</a:t>
            </a:r>
            <a:r>
              <a:rPr lang="en-GB" sz="1800" dirty="0">
                <a:latin typeface="Times New Roman" panose="02020603050405020304" pitchFamily="18" charset="0"/>
                <a:cs typeface="Times New Roman" panose="02020603050405020304" pitchFamily="18" charset="0"/>
              </a:rPr>
              <a:t> (C) Both A &amp; B </a:t>
            </a:r>
          </a:p>
          <a:p>
            <a:pPr marL="0" indent="0">
              <a:buNone/>
            </a:pP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spTree>
    <p:extLst>
      <p:ext uri="{BB962C8B-B14F-4D97-AF65-F5344CB8AC3E}">
        <p14:creationId xmlns:p14="http://schemas.microsoft.com/office/powerpoint/2010/main" val="22979064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48" y="122296"/>
            <a:ext cx="5050904" cy="1143000"/>
          </a:xfrm>
        </p:spPr>
        <p:txBody>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496" y="1600200"/>
            <a:ext cx="9043156" cy="4525963"/>
          </a:xfrm>
        </p:spPr>
        <p:txBody>
          <a:bodyPr>
            <a:normAutofit/>
          </a:bodyPr>
          <a:lstStyle/>
          <a:p>
            <a:pPr marL="0" indent="0">
              <a:buNone/>
            </a:pPr>
            <a:r>
              <a:rPr lang="en-GB" sz="2400" dirty="0" smtClean="0">
                <a:latin typeface="Times New Roman" panose="02020603050405020304" pitchFamily="18" charset="0"/>
                <a:cs typeface="Times New Roman" panose="02020603050405020304" pitchFamily="18" charset="0"/>
              </a:rPr>
              <a:t>3.Produces </a:t>
            </a:r>
            <a:r>
              <a:rPr lang="en-GB" sz="2400" dirty="0">
                <a:latin typeface="Times New Roman" panose="02020603050405020304" pitchFamily="18" charset="0"/>
                <a:cs typeface="Times New Roman" panose="02020603050405020304" pitchFamily="18" charset="0"/>
              </a:rPr>
              <a:t>two new offspring from two parent string by copying selected bits from each parent is called</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(A) </a:t>
            </a:r>
            <a:r>
              <a:rPr lang="en-GB" sz="2400" dirty="0" smtClean="0">
                <a:latin typeface="Times New Roman" panose="02020603050405020304" pitchFamily="18" charset="0"/>
                <a:cs typeface="Times New Roman" panose="02020603050405020304" pitchFamily="18" charset="0"/>
              </a:rPr>
              <a:t>Mutation   (</a:t>
            </a:r>
            <a:r>
              <a:rPr lang="en-GB" sz="2400" dirty="0">
                <a:latin typeface="Times New Roman" panose="02020603050405020304" pitchFamily="18" charset="0"/>
                <a:cs typeface="Times New Roman" panose="02020603050405020304" pitchFamily="18" charset="0"/>
              </a:rPr>
              <a:t>B) </a:t>
            </a:r>
            <a:r>
              <a:rPr lang="en-GB" sz="2400" dirty="0" smtClean="0">
                <a:latin typeface="Times New Roman" panose="02020603050405020304" pitchFamily="18" charset="0"/>
                <a:cs typeface="Times New Roman" panose="02020603050405020304" pitchFamily="18" charset="0"/>
              </a:rPr>
              <a:t>Inheritance   (</a:t>
            </a:r>
            <a:r>
              <a:rPr lang="en-GB" sz="2400" dirty="0">
                <a:latin typeface="Times New Roman" panose="02020603050405020304" pitchFamily="18" charset="0"/>
                <a:cs typeface="Times New Roman" panose="02020603050405020304" pitchFamily="18" charset="0"/>
              </a:rPr>
              <a:t>C) </a:t>
            </a:r>
            <a:r>
              <a:rPr lang="en-GB" sz="2400" dirty="0" smtClean="0">
                <a:latin typeface="Times New Roman" panose="02020603050405020304" pitchFamily="18" charset="0"/>
                <a:cs typeface="Times New Roman" panose="02020603050405020304" pitchFamily="18" charset="0"/>
              </a:rPr>
              <a:t>Crossover     (</a:t>
            </a:r>
            <a:r>
              <a:rPr lang="en-GB" sz="2400" dirty="0">
                <a:latin typeface="Times New Roman" panose="02020603050405020304" pitchFamily="18" charset="0"/>
                <a:cs typeface="Times New Roman" panose="02020603050405020304" pitchFamily="18" charset="0"/>
              </a:rPr>
              <a:t>D) None of </a:t>
            </a:r>
            <a:r>
              <a:rPr lang="en-GB" sz="2400" dirty="0" smtClean="0">
                <a:latin typeface="Times New Roman" panose="02020603050405020304" pitchFamily="18" charset="0"/>
                <a:cs typeface="Times New Roman" panose="02020603050405020304" pitchFamily="18" charset="0"/>
              </a:rPr>
              <a:t>these </a:t>
            </a:r>
          </a:p>
          <a:p>
            <a:pPr marL="0" indent="0">
              <a:buNone/>
            </a:pPr>
            <a:r>
              <a:rPr lang="en-GB" dirty="0" smtClean="0">
                <a:latin typeface="Times New Roman" panose="02020603050405020304" pitchFamily="18" charset="0"/>
                <a:cs typeface="Times New Roman" panose="02020603050405020304" pitchFamily="18" charset="0"/>
              </a:rPr>
              <a:t>Ans:- </a:t>
            </a:r>
            <a:r>
              <a:rPr lang="en-GB" dirty="0">
                <a:latin typeface="Times New Roman" panose="02020603050405020304" pitchFamily="18" charset="0"/>
                <a:cs typeface="Times New Roman" panose="02020603050405020304" pitchFamily="18" charset="0"/>
              </a:rPr>
              <a:t>(C) Crossover </a:t>
            </a:r>
            <a:endParaRPr lang="en-GB"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spTree>
    <p:extLst>
      <p:ext uri="{BB962C8B-B14F-4D97-AF65-F5344CB8AC3E}">
        <p14:creationId xmlns:p14="http://schemas.microsoft.com/office/powerpoint/2010/main" val="149083803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3EBB-51B6-450C-A865-FA7CAE5FCED4}"/>
              </a:ext>
            </a:extLst>
          </p:cNvPr>
          <p:cNvSpPr>
            <a:spLocks noGrp="1"/>
          </p:cNvSpPr>
          <p:nvPr>
            <p:ph type="title"/>
          </p:nvPr>
        </p:nvSpPr>
        <p:spPr/>
        <p:txBody>
          <a:bodyPr/>
          <a:lstStyle/>
          <a:p>
            <a:pPr algn="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Mutation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104C19-209A-4F50-9122-2895C8DF44CE}"/>
              </a:ext>
            </a:extLst>
          </p:cNvPr>
          <p:cNvSpPr>
            <a:spLocks noGrp="1"/>
          </p:cNvSpPr>
          <p:nvPr>
            <p:ph idx="1"/>
          </p:nvPr>
        </p:nvSpPr>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Mutation Operator is a unary operator and it needs only one parent to work on. It does so by selecting a few genes from our selected chromosome and apply the desired algorithm</a:t>
            </a:r>
            <a:r>
              <a:rPr lang="en-US" sz="2000" dirty="0" smtClean="0">
                <a:latin typeface="Times New Roman" panose="02020603050405020304" pitchFamily="18" charset="0"/>
                <a:cs typeface="Times New Roman" panose="02020603050405020304" pitchFamily="18" charset="0"/>
              </a:rPr>
              <a:t>.</a:t>
            </a:r>
          </a:p>
          <a:p>
            <a:pPr marL="0" indent="0" algn="just">
              <a:buNone/>
            </a:pPr>
            <a:endParaRPr lang="en-US" sz="2000" dirty="0" smtClean="0"/>
          </a:p>
          <a:p>
            <a:pPr marL="0" indent="0" algn="just">
              <a:buNone/>
            </a:pPr>
            <a:endParaRPr lang="en-US" sz="2000" dirty="0"/>
          </a:p>
          <a:p>
            <a:pPr marL="0" indent="0" algn="just">
              <a:buNone/>
            </a:pPr>
            <a:endParaRPr lang="en-US" sz="2000" dirty="0"/>
          </a:p>
          <a:p>
            <a:pPr marL="0" indent="0">
              <a:lnSpc>
                <a:spcPct val="150000"/>
              </a:lnSpc>
              <a:buNone/>
            </a:pPr>
            <a:r>
              <a:rPr lang="en-US" sz="2000" dirty="0" smtClean="0">
                <a:latin typeface="Times New Roman" panose="02020603050405020304" pitchFamily="18" charset="0"/>
                <a:cs typeface="Times New Roman" panose="02020603050405020304" pitchFamily="18" charset="0"/>
              </a:rPr>
              <a:t>In GA ,there are five </a:t>
            </a:r>
            <a:r>
              <a:rPr lang="en-US" sz="2000" dirty="0">
                <a:latin typeface="Times New Roman" panose="02020603050405020304" pitchFamily="18" charset="0"/>
                <a:cs typeface="Times New Roman" panose="02020603050405020304" pitchFamily="18" charset="0"/>
              </a:rPr>
              <a:t>Mutation Algorithms for string manipulation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 Bit Flip </a:t>
            </a:r>
            <a:r>
              <a:rPr lang="en-US" sz="2000" dirty="0" smtClean="0">
                <a:latin typeface="Times New Roman" panose="02020603050405020304" pitchFamily="18" charset="0"/>
                <a:cs typeface="Times New Roman" panose="02020603050405020304" pitchFamily="18" charset="0"/>
              </a:rPr>
              <a:t>Mutation                                          2</a:t>
            </a:r>
            <a:r>
              <a:rPr lang="en-US" sz="2000" dirty="0">
                <a:latin typeface="Times New Roman" panose="02020603050405020304" pitchFamily="18" charset="0"/>
                <a:cs typeface="Times New Roman" panose="02020603050405020304" pitchFamily="18" charset="0"/>
              </a:rPr>
              <a:t>) Random Resetting Mutation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3) Swap </a:t>
            </a:r>
            <a:r>
              <a:rPr lang="en-US" sz="2000" dirty="0" smtClean="0">
                <a:latin typeface="Times New Roman" panose="02020603050405020304" pitchFamily="18" charset="0"/>
                <a:cs typeface="Times New Roman" panose="02020603050405020304" pitchFamily="18" charset="0"/>
              </a:rPr>
              <a:t>Mutation                                              4</a:t>
            </a:r>
            <a:r>
              <a:rPr lang="en-US" sz="2000" dirty="0">
                <a:latin typeface="Times New Roman" panose="02020603050405020304" pitchFamily="18" charset="0"/>
                <a:cs typeface="Times New Roman" panose="02020603050405020304" pitchFamily="18" charset="0"/>
              </a:rPr>
              <a:t>) Scramble Mutation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5) Inversion Mutation</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BBFFB7C-74EC-47B4-AA5D-DB72C6EB241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412C6D1-F6C9-49AF-B594-7250A7C8017C}"/>
              </a:ext>
            </a:extLst>
          </p:cNvPr>
          <p:cNvSpPr>
            <a:spLocks noGrp="1"/>
          </p:cNvSpPr>
          <p:nvPr>
            <p:ph type="sldNum" sz="quarter" idx="12"/>
          </p:nvPr>
        </p:nvSpPr>
        <p:spPr/>
        <p:txBody>
          <a:bodyPr/>
          <a:lstStyle/>
          <a:p>
            <a:fld id="{BB055922-87EB-483D-8474-2C9330A0D922}" type="slidenum">
              <a:rPr lang="en-US" smtClean="0"/>
              <a:t>105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7155729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106</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3124200" y="280217"/>
            <a:ext cx="5696271" cy="1446550"/>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a:t>
            </a:r>
            <a:r>
              <a:rPr lang="en-US" sz="4400" b="1" dirty="0">
                <a:latin typeface="Times New Roman" panose="02020603050405020304" pitchFamily="18" charset="0"/>
                <a:cs typeface="Times New Roman" panose="02020603050405020304" pitchFamily="18" charset="0"/>
              </a:rPr>
              <a:t> </a:t>
            </a:r>
            <a:endParaRPr lang="en-US" sz="4400" b="1" dirty="0" smtClean="0">
              <a:latin typeface="Times New Roman" panose="02020603050405020304" pitchFamily="18" charset="0"/>
              <a:cs typeface="Times New Roman" panose="02020603050405020304" pitchFamily="18" charset="0"/>
            </a:endParaRPr>
          </a:p>
          <a:p>
            <a:pPr algn="r"/>
            <a:r>
              <a:rPr lang="en-US" sz="4400" b="1" dirty="0" smtClean="0">
                <a:latin typeface="Times New Roman" panose="02020603050405020304" pitchFamily="18" charset="0"/>
                <a:cs typeface="Times New Roman" panose="02020603050405020304" pitchFamily="18" charset="0"/>
              </a:rPr>
              <a:t>Bit </a:t>
            </a:r>
            <a:r>
              <a:rPr lang="en-US" sz="4400" b="1" dirty="0">
                <a:latin typeface="Times New Roman" panose="02020603050405020304" pitchFamily="18" charset="0"/>
                <a:cs typeface="Times New Roman" panose="02020603050405020304" pitchFamily="18" charset="0"/>
              </a:rPr>
              <a:t>Flip Mutation</a:t>
            </a:r>
            <a:endParaRPr lang="en-US" sz="4400" dirty="0"/>
          </a:p>
        </p:txBody>
      </p:sp>
      <p:sp>
        <p:nvSpPr>
          <p:cNvPr id="6" name="Rectangle 5"/>
          <p:cNvSpPr/>
          <p:nvPr/>
        </p:nvSpPr>
        <p:spPr>
          <a:xfrm>
            <a:off x="197895" y="2126182"/>
            <a:ext cx="8622576" cy="224676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Bit </a:t>
            </a:r>
            <a:r>
              <a:rPr lang="en-US" sz="2000" dirty="0">
                <a:latin typeface="Times New Roman" panose="02020603050405020304" pitchFamily="18" charset="0"/>
                <a:cs typeface="Times New Roman" panose="02020603050405020304" pitchFamily="18" charset="0"/>
              </a:rPr>
              <a:t>Flip Mutation is mainly used for </a:t>
            </a:r>
            <a:r>
              <a:rPr lang="en-US" sz="2000" dirty="0">
                <a:solidFill>
                  <a:srgbClr val="FF0000"/>
                </a:solidFill>
                <a:latin typeface="Times New Roman" panose="02020603050405020304" pitchFamily="18" charset="0"/>
                <a:cs typeface="Times New Roman" panose="02020603050405020304" pitchFamily="18" charset="0"/>
              </a:rPr>
              <a:t>bit string manipulation </a:t>
            </a:r>
            <a:r>
              <a:rPr lang="en-US" sz="2000" dirty="0">
                <a:latin typeface="Times New Roman" panose="02020603050405020304" pitchFamily="18" charset="0"/>
                <a:cs typeface="Times New Roman" panose="02020603050405020304" pitchFamily="18" charset="0"/>
              </a:rPr>
              <a:t>while others can be used for </a:t>
            </a:r>
            <a:r>
              <a:rPr lang="en-US" sz="2000" dirty="0" smtClean="0">
                <a:latin typeface="Times New Roman" panose="02020603050405020304" pitchFamily="18" charset="0"/>
                <a:cs typeface="Times New Roman" panose="02020603050405020304" pitchFamily="18" charset="0"/>
              </a:rPr>
              <a:t>any kind </a:t>
            </a:r>
            <a:r>
              <a:rPr lang="en-US" sz="2000" dirty="0">
                <a:latin typeface="Times New Roman" panose="02020603050405020304" pitchFamily="18" charset="0"/>
                <a:cs typeface="Times New Roman" panose="02020603050405020304" pitchFamily="18" charset="0"/>
              </a:rPr>
              <a:t>of strings. Here our chromosome will be represented as an array and each index will represent one gene. Strings can be represented as an array of characters which in turn is an array of ASCII or numeric </a:t>
            </a:r>
            <a:r>
              <a:rPr lang="en-US" sz="2000" dirty="0" smtClean="0">
                <a:latin typeface="Times New Roman" panose="02020603050405020304" pitchFamily="18" charset="0"/>
                <a:cs typeface="Times New Roman" panose="02020603050405020304" pitchFamily="18" charset="0"/>
              </a:rPr>
              <a:t>values.</a:t>
            </a:r>
            <a:r>
              <a:rPr lang="en-US" altLang="en-US" sz="2000" dirty="0">
                <a:latin typeface="Times New Roman" panose="02020603050405020304" pitchFamily="18" charset="0"/>
                <a:cs typeface="Times New Roman" panose="02020603050405020304" pitchFamily="18" charset="0"/>
              </a:rPr>
              <a:t> In bit flip mutation, we select one or more genes (array indices) and flip their values i.e. we change 1s to 0s and vice versa. It is better explained using the </a:t>
            </a:r>
            <a:r>
              <a:rPr lang="en-US" altLang="en-US" sz="2000" dirty="0" smtClean="0">
                <a:latin typeface="Times New Roman" panose="02020603050405020304" pitchFamily="18" charset="0"/>
                <a:cs typeface="Times New Roman" panose="02020603050405020304" pitchFamily="18" charset="0"/>
              </a:rPr>
              <a:t>given diagram</a:t>
            </a:r>
            <a:r>
              <a:rPr lang="en-US" altLang="en-US" sz="2000" dirty="0">
                <a:latin typeface="Times New Roman" panose="02020603050405020304" pitchFamily="18" charset="0"/>
                <a:cs typeface="Times New Roman" panose="02020603050405020304" pitchFamily="18" charset="0"/>
              </a:rPr>
              <a:t>.</a:t>
            </a:r>
            <a:br>
              <a:rPr lang="en-US" alt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7" name="Rectangle 1"/>
          <p:cNvSpPr>
            <a:spLocks noChangeArrowheads="1"/>
          </p:cNvSpPr>
          <p:nvPr/>
        </p:nvSpPr>
        <p:spPr bwMode="auto">
          <a:xfrm>
            <a:off x="197895" y="-4732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p:pic>
        <p:nvPicPr>
          <p:cNvPr id="1026" name="Picture 2" descr="https://media.geeksforgeeks.org/wp-content/uploads/Capture1-22-300x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680727"/>
            <a:ext cx="7128792" cy="126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9224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107</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2339752" y="280217"/>
            <a:ext cx="6480719" cy="1384995"/>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a:t>
            </a:r>
            <a:r>
              <a:rPr lang="en-US" sz="4400" b="1" dirty="0">
                <a:latin typeface="Times New Roman" panose="02020603050405020304" pitchFamily="18" charset="0"/>
                <a:cs typeface="Times New Roman" panose="02020603050405020304" pitchFamily="18" charset="0"/>
              </a:rPr>
              <a:t> </a:t>
            </a:r>
            <a:endParaRPr lang="en-US" sz="4400" b="1" dirty="0" smtClean="0">
              <a:latin typeface="Times New Roman" panose="02020603050405020304" pitchFamily="18" charset="0"/>
              <a:cs typeface="Times New Roman" panose="02020603050405020304" pitchFamily="18" charset="0"/>
            </a:endParaRPr>
          </a:p>
          <a:p>
            <a:pPr algn="r"/>
            <a:r>
              <a:rPr lang="en-US" sz="4000" b="1" dirty="0"/>
              <a:t>Random Resetting Mutation</a:t>
            </a:r>
            <a:endParaRPr lang="en-US" sz="4000" dirty="0"/>
          </a:p>
        </p:txBody>
      </p:sp>
      <p:sp>
        <p:nvSpPr>
          <p:cNvPr id="6" name="Rectangle 1"/>
          <p:cNvSpPr>
            <a:spLocks noChangeArrowheads="1"/>
          </p:cNvSpPr>
          <p:nvPr/>
        </p:nvSpPr>
        <p:spPr bwMode="auto">
          <a:xfrm>
            <a:off x="431321" y="2256199"/>
            <a:ext cx="8255479"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In random resetting mutation, we select one or more genes (array indices) and replace their values with another random value from their given ranges. Let’s say a[</a:t>
            </a:r>
            <a:r>
              <a:rPr lang="en-US" altLang="en-US" sz="2000"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 (an array index / gene) ranges from [1, 6] then random resetting mutation will select one value from [1, 6] and replace a[</a:t>
            </a:r>
            <a:r>
              <a:rPr lang="en-US" altLang="en-US" sz="2000"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]’s value with it.</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0" name="Picture 2" descr="https://media.geeksforgeeks.org/wp-content/uploads/Capture1-24-300x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4581128"/>
            <a:ext cx="5684862" cy="94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98250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108</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431321" y="2967335"/>
            <a:ext cx="8389150"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Swap Mutation we select two genes from our chromosome and interchange their values.</a:t>
            </a:r>
          </a:p>
        </p:txBody>
      </p:sp>
      <p:sp>
        <p:nvSpPr>
          <p:cNvPr id="6" name="Rectangle 5"/>
          <p:cNvSpPr/>
          <p:nvPr/>
        </p:nvSpPr>
        <p:spPr>
          <a:xfrm>
            <a:off x="2339752" y="280217"/>
            <a:ext cx="6480719" cy="1384995"/>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a:t>
            </a:r>
            <a:r>
              <a:rPr lang="en-US" sz="4400" b="1" dirty="0">
                <a:latin typeface="Times New Roman" panose="02020603050405020304" pitchFamily="18" charset="0"/>
                <a:cs typeface="Times New Roman" panose="02020603050405020304" pitchFamily="18" charset="0"/>
              </a:rPr>
              <a:t> </a:t>
            </a:r>
            <a:endParaRPr lang="en-US" sz="4400" b="1" dirty="0" smtClean="0">
              <a:latin typeface="Times New Roman" panose="02020603050405020304" pitchFamily="18" charset="0"/>
              <a:cs typeface="Times New Roman" panose="02020603050405020304" pitchFamily="18" charset="0"/>
            </a:endParaRPr>
          </a:p>
          <a:p>
            <a:pPr algn="r"/>
            <a:r>
              <a:rPr lang="en-US" sz="4000" b="1" dirty="0"/>
              <a:t>Swap </a:t>
            </a:r>
            <a:r>
              <a:rPr lang="en-US" sz="4000" b="1" dirty="0" smtClean="0"/>
              <a:t>Mutation</a:t>
            </a:r>
            <a:endParaRPr lang="en-US" sz="4000" dirty="0"/>
          </a:p>
        </p:txBody>
      </p:sp>
      <p:pic>
        <p:nvPicPr>
          <p:cNvPr id="6146" name="Picture 2" descr="https://media.geeksforgeeks.org/wp-content/uploads/Capture1-25-300x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675220"/>
            <a:ext cx="6120680" cy="2274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3081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109</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2339752" y="280217"/>
            <a:ext cx="6480719" cy="2123658"/>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 </a:t>
            </a:r>
            <a:r>
              <a:rPr lang="en-US" sz="4400" b="1" dirty="0" smtClean="0"/>
              <a:t>Scramble </a:t>
            </a:r>
            <a:r>
              <a:rPr lang="en-US" sz="4400" b="1" dirty="0"/>
              <a:t>Mutation </a:t>
            </a:r>
            <a:endParaRPr lang="en-US" sz="4400" dirty="0"/>
          </a:p>
          <a:p>
            <a:pPr algn="r"/>
            <a:r>
              <a:rPr lang="en-US" sz="44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323528" y="2690336"/>
            <a:ext cx="8640960"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Scramble Mutation we select a subset of our genes and scramble their value. The selected genes may not be contiguous (see the second diagram).</a:t>
            </a:r>
          </a:p>
        </p:txBody>
      </p:sp>
      <p:sp>
        <p:nvSpPr>
          <p:cNvPr id="7" name="Rectangle 1"/>
          <p:cNvSpPr>
            <a:spLocks noChangeArrowheads="1"/>
          </p:cNvSpPr>
          <p:nvPr/>
        </p:nvSpPr>
        <p:spPr bwMode="auto">
          <a:xfrm>
            <a:off x="1896145" y="444588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a:t>
            </a:r>
            <a:br>
              <a:rPr kumimoji="0" lang="en-US" altLang="en-US" sz="1800" b="0" i="0" u="none" strike="noStrike" cap="none" normalizeH="0" baseline="0" smtClean="0">
                <a:ln>
                  <a:noFill/>
                </a:ln>
                <a:solidFill>
                  <a:schemeClr val="tx1"/>
                </a:solidFill>
                <a:effectLst/>
                <a:latin typeface="Arial" panose="020B0604020202020204" pitchFamily="34" charset="0"/>
              </a:rPr>
            </a:br>
            <a:r>
              <a:rPr kumimoji="0" lang="en-US" altLang="en-US" sz="1800" b="0" i="0" u="none" strike="noStrike" cap="none" normalizeH="0" baseline="0" smtClean="0">
                <a:ln>
                  <a:noFill/>
                </a:ln>
                <a:solidFill>
                  <a:schemeClr val="tx1"/>
                </a:solidFill>
                <a:effectLst/>
                <a:latin typeface="Arial" panose="020B0604020202020204" pitchFamily="34" charset="0"/>
              </a:rPr>
              <a:t>  </a:t>
            </a:r>
            <a:br>
              <a:rPr kumimoji="0" lang="en-US" altLang="en-US" sz="1800" b="0" i="0" u="none" strike="noStrike" cap="none" normalizeH="0" baseline="0" smtClean="0">
                <a:ln>
                  <a:noFill/>
                </a:ln>
                <a:solidFill>
                  <a:schemeClr val="tx1"/>
                </a:solidFill>
                <a:effectLst/>
                <a:latin typeface="Arial" panose="020B0604020202020204" pitchFamily="34" charset="0"/>
              </a:rPr>
            </a:br>
            <a:r>
              <a:rPr kumimoji="0" lang="en-US" altLang="en-US" sz="1800" b="0" i="0" u="none" strike="noStrike" cap="none" normalizeH="0" baseline="0" smtClean="0">
                <a:ln>
                  <a:noFill/>
                </a:ln>
                <a:solidFill>
                  <a:schemeClr val="tx1"/>
                </a:solidFill>
                <a:effectLst/>
                <a:latin typeface="Arial" panose="020B0604020202020204" pitchFamily="34" charset="0"/>
              </a:rPr>
              <a:t>  </a:t>
            </a:r>
            <a:endParaRPr kumimoji="0" lang="en-US" altLang="en-US" sz="27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700" b="0" i="0" u="none" strike="noStrike" cap="none" normalizeH="0" baseline="0" smtClean="0">
              <a:ln>
                <a:noFill/>
              </a:ln>
              <a:solidFill>
                <a:schemeClr val="tx1"/>
              </a:solidFill>
              <a:effectLst/>
              <a:latin typeface="Arial" panose="020B0604020202020204" pitchFamily="34" charset="0"/>
            </a:endParaRPr>
          </a:p>
        </p:txBody>
      </p:sp>
      <p:pic>
        <p:nvPicPr>
          <p:cNvPr id="5122" name="Picture 2" descr="https://media.geeksforgeeks.org/wp-content/uploads/Capture1-30-300x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797818"/>
            <a:ext cx="5256584" cy="99211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media.geeksforgeeks.org/wp-content/uploads/Capture1-28-300x4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4725144"/>
            <a:ext cx="5616624" cy="14401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19672" y="4903089"/>
            <a:ext cx="6264696" cy="9021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049126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864" y="128405"/>
            <a:ext cx="6131024" cy="492284"/>
          </a:xfrm>
        </p:spPr>
        <p:txBody>
          <a:bodyPr>
            <a:normAutofit fontScale="90000"/>
          </a:bodyPr>
          <a:lstStyle/>
          <a:p>
            <a:r>
              <a:rPr lang="en-GB" sz="3200" dirty="0">
                <a:latin typeface="Times New Roman" panose="02020603050405020304" pitchFamily="18" charset="0"/>
                <a:cs typeface="Times New Roman" panose="02020603050405020304" pitchFamily="18" charset="0"/>
              </a:rPr>
              <a:t>MCQ</a:t>
            </a:r>
            <a:endParaRPr lang="en-GB" sz="3200" dirty="0"/>
          </a:p>
        </p:txBody>
      </p:sp>
      <p:sp>
        <p:nvSpPr>
          <p:cNvPr id="3" name="Content Placeholder 2"/>
          <p:cNvSpPr>
            <a:spLocks noGrp="1"/>
          </p:cNvSpPr>
          <p:nvPr>
            <p:ph idx="1"/>
          </p:nvPr>
        </p:nvSpPr>
        <p:spPr>
          <a:xfrm>
            <a:off x="457200" y="980728"/>
            <a:ext cx="8229600" cy="5145435"/>
          </a:xfrm>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.Spiral helix of protein substance is known as:-</a:t>
            </a:r>
          </a:p>
          <a:p>
            <a:pPr marL="0" indent="0">
              <a:buNone/>
            </a:pPr>
            <a:r>
              <a:rPr lang="en-GB" sz="2000" dirty="0" smtClean="0">
                <a:latin typeface="Times New Roman" panose="02020603050405020304" pitchFamily="18" charset="0"/>
                <a:cs typeface="Times New Roman" panose="02020603050405020304" pitchFamily="18" charset="0"/>
              </a:rPr>
              <a:t>(a)DNA                       (b)RNA                      (c) Chromosomes   (d)All</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sym typeface="Wingdings" panose="05000000000000000000" pitchFamily="2" charset="2"/>
              </a:rPr>
              <a:t>:-(a) DNA</a:t>
            </a:r>
          </a:p>
          <a:p>
            <a:pPr marL="0" indent="0">
              <a:buNone/>
            </a:pPr>
            <a:r>
              <a:rPr lang="en-GB" sz="2000" b="1" dirty="0" smtClean="0">
                <a:latin typeface="Times New Roman" panose="02020603050405020304" pitchFamily="18" charset="0"/>
                <a:cs typeface="Times New Roman" panose="02020603050405020304" pitchFamily="18" charset="0"/>
                <a:sym typeface="Wingdings" panose="05000000000000000000" pitchFamily="2" charset="2"/>
              </a:rPr>
              <a:t>Explanation:-</a:t>
            </a:r>
            <a:r>
              <a:rPr lang="en-GB" sz="2000" dirty="0">
                <a:latin typeface="Times New Roman" panose="02020603050405020304" pitchFamily="18" charset="0"/>
                <a:cs typeface="Times New Roman" panose="02020603050405020304" pitchFamily="18" charset="0"/>
              </a:rPr>
              <a:t>DNA is made of two linked strands that wind around each other to resemble a twisted ladder — a shape known as a double </a:t>
            </a:r>
            <a:r>
              <a:rPr lang="en-GB" sz="2000" dirty="0" smtClean="0">
                <a:latin typeface="Times New Roman" panose="02020603050405020304" pitchFamily="18" charset="0"/>
                <a:cs typeface="Times New Roman" panose="02020603050405020304" pitchFamily="18" charset="0"/>
              </a:rPr>
              <a:t>helix.</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lgn="just">
              <a:buNone/>
            </a:pPr>
            <a:r>
              <a:rPr lang="en-GB" sz="2000" dirty="0" smtClean="0">
                <a:latin typeface="Times New Roman" panose="02020603050405020304" pitchFamily="18" charset="0"/>
                <a:cs typeface="Times New Roman" panose="02020603050405020304" pitchFamily="18" charset="0"/>
              </a:rPr>
              <a:t>.</a:t>
            </a:r>
            <a:r>
              <a:rPr lang="en-GB" sz="2000" b="1" dirty="0" smtClean="0">
                <a:solidFill>
                  <a:srgbClr val="040C28"/>
                </a:solidFill>
                <a:latin typeface="Times New Roman" panose="02020603050405020304" pitchFamily="18" charset="0"/>
                <a:cs typeface="Times New Roman" panose="02020603050405020304" pitchFamily="18" charset="0"/>
              </a:rPr>
              <a:t> Example of the biometric trait are….</a:t>
            </a:r>
            <a:endParaRPr lang="en-GB" sz="2000" b="1" dirty="0">
              <a:solidFill>
                <a:srgbClr val="040C28"/>
              </a:solidFill>
              <a:latin typeface="Times New Roman" panose="02020603050405020304" pitchFamily="18" charset="0"/>
              <a:cs typeface="Times New Roman" panose="02020603050405020304" pitchFamily="18" charset="0"/>
            </a:endParaRPr>
          </a:p>
          <a:p>
            <a:pPr marL="0" indent="0" algn="just">
              <a:buNone/>
            </a:pPr>
            <a:r>
              <a:rPr lang="en-GB" sz="2000" dirty="0" smtClean="0">
                <a:solidFill>
                  <a:srgbClr val="040C28"/>
                </a:solidFill>
                <a:latin typeface="Times New Roman" panose="02020603050405020304" pitchFamily="18" charset="0"/>
                <a:cs typeface="Times New Roman" panose="02020603050405020304" pitchFamily="18" charset="0"/>
              </a:rPr>
              <a:t>  (a) Face (b) fingerprint (c) </a:t>
            </a:r>
            <a:r>
              <a:rPr lang="en-GB" sz="2000" dirty="0">
                <a:solidFill>
                  <a:srgbClr val="040C28"/>
                </a:solidFill>
                <a:latin typeface="Times New Roman" panose="02020603050405020304" pitchFamily="18" charset="0"/>
                <a:cs typeface="Times New Roman" panose="02020603050405020304" pitchFamily="18" charset="0"/>
              </a:rPr>
              <a:t>hand </a:t>
            </a:r>
            <a:r>
              <a:rPr lang="en-GB" sz="2000" dirty="0" smtClean="0">
                <a:solidFill>
                  <a:srgbClr val="040C28"/>
                </a:solidFill>
                <a:latin typeface="Times New Roman" panose="02020603050405020304" pitchFamily="18" charset="0"/>
                <a:cs typeface="Times New Roman" panose="02020603050405020304" pitchFamily="18" charset="0"/>
              </a:rPr>
              <a:t>geometry (d) palm print (e) All of these</a:t>
            </a:r>
          </a:p>
          <a:p>
            <a:pPr marL="0" indent="0" algn="just">
              <a:buNone/>
            </a:pPr>
            <a:r>
              <a:rPr lang="en-GB" sz="2000" dirty="0" err="1" smtClean="0">
                <a:solidFill>
                  <a:srgbClr val="040C28"/>
                </a:solidFill>
                <a:latin typeface="Times New Roman" panose="02020603050405020304" pitchFamily="18" charset="0"/>
                <a:cs typeface="Times New Roman" panose="02020603050405020304" pitchFamily="18" charset="0"/>
              </a:rPr>
              <a:t>Ans</a:t>
            </a:r>
            <a:r>
              <a:rPr lang="en-GB" sz="2000" dirty="0" smtClean="0">
                <a:solidFill>
                  <a:srgbClr val="040C28"/>
                </a:solidFill>
                <a:latin typeface="Times New Roman" panose="02020603050405020304" pitchFamily="18" charset="0"/>
                <a:cs typeface="Times New Roman" panose="02020603050405020304" pitchFamily="18" charset="0"/>
              </a:rPr>
              <a:t>:-</a:t>
            </a:r>
            <a:r>
              <a:rPr lang="en-GB" sz="2000" dirty="0">
                <a:solidFill>
                  <a:srgbClr val="040C28"/>
                </a:solidFill>
                <a:latin typeface="Times New Roman" panose="02020603050405020304" pitchFamily="18" charset="0"/>
                <a:cs typeface="Times New Roman" panose="02020603050405020304" pitchFamily="18" charset="0"/>
              </a:rPr>
              <a:t>(e) All of these</a:t>
            </a:r>
          </a:p>
          <a:p>
            <a:pPr marL="0" indent="0" algn="just">
              <a:buNone/>
            </a:pPr>
            <a:endParaRPr lang="en-GB" sz="2000" dirty="0">
              <a:solidFill>
                <a:srgbClr val="040C28"/>
              </a:solidFill>
              <a:latin typeface="Times New Roman" panose="02020603050405020304" pitchFamily="18" charset="0"/>
              <a:cs typeface="Times New Roman" panose="02020603050405020304" pitchFamily="18" charset="0"/>
            </a:endParaRPr>
          </a:p>
          <a:p>
            <a:pPr marL="0" indent="0" algn="just">
              <a:buNone/>
            </a:pPr>
            <a:r>
              <a:rPr lang="en-GB" sz="2000" b="1" dirty="0" smtClean="0">
                <a:solidFill>
                  <a:srgbClr val="040C28"/>
                </a:solidFill>
                <a:latin typeface="Times New Roman" panose="02020603050405020304" pitchFamily="18" charset="0"/>
                <a:cs typeface="Times New Roman" panose="02020603050405020304" pitchFamily="18" charset="0"/>
              </a:rPr>
              <a:t>Explanation:-</a:t>
            </a:r>
            <a:r>
              <a:rPr lang="en-GB" sz="2000" dirty="0" smtClean="0">
                <a:solidFill>
                  <a:srgbClr val="040C28"/>
                </a:solidFill>
                <a:latin typeface="Times New Roman" panose="02020603050405020304" pitchFamily="18" charset="0"/>
                <a:cs typeface="Times New Roman" panose="02020603050405020304" pitchFamily="18" charset="0"/>
              </a:rPr>
              <a:t>Face</a:t>
            </a:r>
            <a:r>
              <a:rPr lang="en-GB" sz="2000" dirty="0">
                <a:solidFill>
                  <a:srgbClr val="040C28"/>
                </a:solidFill>
                <a:latin typeface="Times New Roman" panose="02020603050405020304" pitchFamily="18" charset="0"/>
                <a:cs typeface="Times New Roman" panose="02020603050405020304" pitchFamily="18" charset="0"/>
              </a:rPr>
              <a:t>, fingerprint, hand geometry, palm print, iris, voice, signature, gait, and keystroke dynamics</a:t>
            </a:r>
            <a:r>
              <a:rPr lang="en-GB" sz="2000" dirty="0">
                <a:solidFill>
                  <a:srgbClr val="202124"/>
                </a:solidFill>
                <a:latin typeface="Times New Roman" panose="02020603050405020304" pitchFamily="18" charset="0"/>
                <a:cs typeface="Times New Roman" panose="02020603050405020304" pitchFamily="18" charset="0"/>
              </a:rPr>
              <a:t> are </a:t>
            </a:r>
            <a:r>
              <a:rPr lang="en-GB" sz="2000" dirty="0">
                <a:solidFill>
                  <a:srgbClr val="FF0000"/>
                </a:solidFill>
                <a:latin typeface="Times New Roman" panose="02020603050405020304" pitchFamily="18" charset="0"/>
                <a:cs typeface="Times New Roman" panose="02020603050405020304" pitchFamily="18" charset="0"/>
              </a:rPr>
              <a:t>examples of biometric traits</a:t>
            </a:r>
            <a:r>
              <a:rPr lang="en-GB" sz="2000" dirty="0">
                <a:solidFill>
                  <a:srgbClr val="202124"/>
                </a:solidFill>
                <a:latin typeface="Times New Roman" panose="02020603050405020304" pitchFamily="18" charset="0"/>
                <a:cs typeface="Times New Roman" panose="02020603050405020304" pitchFamily="18" charset="0"/>
              </a:rPr>
              <a:t>. </a:t>
            </a:r>
            <a:endParaRPr lang="en-GB" sz="2000" b="1" dirty="0" smtClean="0">
              <a:solidFill>
                <a:srgbClr val="040C28"/>
              </a:solidFill>
              <a:latin typeface="Times New Roman" panose="02020603050405020304" pitchFamily="18" charset="0"/>
              <a:cs typeface="Times New Roman" panose="02020603050405020304" pitchFamily="18" charset="0"/>
            </a:endParaRPr>
          </a:p>
          <a:p>
            <a:pPr marL="0" indent="0" algn="just">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5" y="212359"/>
            <a:ext cx="1755726" cy="624353"/>
          </a:xfrm>
          <a:prstGeom prst="rect">
            <a:avLst/>
          </a:prstGeom>
        </p:spPr>
      </p:pic>
    </p:spTree>
    <p:extLst>
      <p:ext uri="{BB962C8B-B14F-4D97-AF65-F5344CB8AC3E}">
        <p14:creationId xmlns:p14="http://schemas.microsoft.com/office/powerpoint/2010/main" val="235131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110</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188640"/>
            <a:ext cx="1755726" cy="1267559"/>
          </a:xfrm>
          <a:prstGeom prst="rect">
            <a:avLst/>
          </a:prstGeom>
        </p:spPr>
      </p:pic>
      <p:sp>
        <p:nvSpPr>
          <p:cNvPr id="5" name="Rectangle 1"/>
          <p:cNvSpPr>
            <a:spLocks noChangeArrowheads="1"/>
          </p:cNvSpPr>
          <p:nvPr/>
        </p:nvSpPr>
        <p:spPr bwMode="auto">
          <a:xfrm>
            <a:off x="908100" y="2409749"/>
            <a:ext cx="77787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In Inversion Mutation we select a subset of our genes and reverse their order. The genes have to be contiguous in this case (see the diagram).</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t>
            </a:r>
            <a:endParaRPr kumimoji="0" lang="en-US" altLang="en-US" sz="2100" b="0" i="0" u="none" strike="noStrike" cap="none" normalizeH="0" baseline="0" dirty="0" smtClean="0">
              <a:ln>
                <a:noFill/>
              </a:ln>
              <a:solidFill>
                <a:schemeClr val="tx1"/>
              </a:solidFill>
              <a:effectLst/>
              <a:latin typeface="Arial" panose="020B0604020202020204" pitchFamily="34" charset="0"/>
            </a:endParaRPr>
          </a:p>
        </p:txBody>
      </p:sp>
      <p:pic>
        <p:nvPicPr>
          <p:cNvPr id="4098" name="Picture 2" descr="https://media.geeksforgeeks.org/wp-content/uploads/Capture1-27-300x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7634" y="3789040"/>
            <a:ext cx="5024646" cy="16381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339752" y="280217"/>
            <a:ext cx="6480719" cy="2123658"/>
          </a:xfrm>
          <a:prstGeom prst="rect">
            <a:avLst/>
          </a:prstGeom>
        </p:spPr>
        <p:txBody>
          <a:bodyPr wrap="square">
            <a:spAutoFit/>
          </a:bodyPr>
          <a:lstStyle/>
          <a:p>
            <a:pPr algn="r"/>
            <a:r>
              <a:rPr lang="en-US" sz="4400" dirty="0" smtClean="0">
                <a:latin typeface="Times New Roman" panose="02020603050405020304" pitchFamily="18" charset="0"/>
                <a:cs typeface="Times New Roman" panose="02020603050405020304" pitchFamily="18" charset="0"/>
              </a:rPr>
              <a:t>Mutation Algorithm:</a:t>
            </a:r>
          </a:p>
          <a:p>
            <a:pPr lvl="0" algn="r"/>
            <a:r>
              <a:rPr lang="en-US" altLang="en-US" sz="4400" b="1" dirty="0">
                <a:latin typeface="Arial" panose="020B0604020202020204" pitchFamily="34" charset="0"/>
              </a:rPr>
              <a:t>Inversion </a:t>
            </a:r>
            <a:r>
              <a:rPr lang="en-US" altLang="en-US" sz="4400" b="1" dirty="0" smtClean="0">
                <a:latin typeface="Arial" panose="020B0604020202020204" pitchFamily="34" charset="0"/>
              </a:rPr>
              <a:t>Mutation</a:t>
            </a:r>
            <a:endParaRPr lang="en-US" sz="4400" dirty="0"/>
          </a:p>
          <a:p>
            <a:pPr algn="r"/>
            <a:r>
              <a:rPr lang="en-US" sz="4400" b="1"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02868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48" y="122296"/>
            <a:ext cx="5050904" cy="1143000"/>
          </a:xfrm>
        </p:spPr>
        <p:txBody>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496" y="1600200"/>
            <a:ext cx="9043156" cy="4525963"/>
          </a:xfrm>
        </p:spPr>
        <p:txBody>
          <a:bodyPr>
            <a:normAutofit/>
          </a:bodyPr>
          <a:lstStyle/>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sp>
        <p:nvSpPr>
          <p:cNvPr id="7" name="Rectangle 6"/>
          <p:cNvSpPr/>
          <p:nvPr/>
        </p:nvSpPr>
        <p:spPr>
          <a:xfrm>
            <a:off x="333872" y="1370013"/>
            <a:ext cx="8352928" cy="47561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GB" sz="2000" dirty="0" smtClean="0">
                <a:latin typeface="Times New Roman" panose="02020603050405020304" pitchFamily="18" charset="0"/>
                <a:cs typeface="Times New Roman" panose="02020603050405020304" pitchFamily="18" charset="0"/>
              </a:rPr>
              <a:t>1.Mutation is a/an..</a:t>
            </a:r>
          </a:p>
          <a:p>
            <a:r>
              <a:rPr lang="en-GB" sz="2000" dirty="0" smtClean="0">
                <a:latin typeface="Times New Roman" panose="02020603050405020304" pitchFamily="18" charset="0"/>
                <a:cs typeface="Times New Roman" panose="02020603050405020304" pitchFamily="18" charset="0"/>
              </a:rPr>
              <a:t>(i)Unary Operator  (ii)Binary Operator  (iii) Ternary Operator  (iv)None of these</a:t>
            </a:r>
          </a:p>
          <a:p>
            <a:endParaRPr lang="en-GB" sz="2000" dirty="0" smtClean="0">
              <a:latin typeface="Times New Roman" panose="02020603050405020304" pitchFamily="18" charset="0"/>
              <a:cs typeface="Times New Roman" panose="02020603050405020304" pitchFamily="18" charset="0"/>
            </a:endParaRPr>
          </a:p>
          <a:p>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(i)Unary Operator </a:t>
            </a:r>
            <a:endParaRPr lang="en-GB" sz="2000" dirty="0" smtClean="0">
              <a:latin typeface="Times New Roman" panose="02020603050405020304" pitchFamily="18" charset="0"/>
              <a:cs typeface="Times New Roman" panose="02020603050405020304" pitchFamily="18" charset="0"/>
            </a:endParaRPr>
          </a:p>
          <a:p>
            <a:endParaRPr lang="en-GB" sz="2000" dirty="0" smtClean="0">
              <a:latin typeface="Times New Roman" panose="02020603050405020304" pitchFamily="18" charset="0"/>
              <a:cs typeface="Times New Roman" panose="02020603050405020304" pitchFamily="18" charset="0"/>
            </a:endParaRPr>
          </a:p>
          <a:p>
            <a:r>
              <a:rPr lang="en-GB" sz="2000" dirty="0" smtClean="0">
                <a:latin typeface="Times New Roman" panose="02020603050405020304" pitchFamily="18" charset="0"/>
                <a:cs typeface="Times New Roman" panose="02020603050405020304" pitchFamily="18" charset="0"/>
              </a:rPr>
              <a:t>2.Which is the type of mutation.</a:t>
            </a:r>
          </a:p>
          <a:p>
            <a:r>
              <a:rPr lang="en-GB" sz="2000" dirty="0" smtClean="0">
                <a:latin typeface="Times New Roman" panose="02020603050405020304" pitchFamily="18" charset="0"/>
                <a:cs typeface="Times New Roman" panose="02020603050405020304" pitchFamily="18" charset="0"/>
              </a:rPr>
              <a:t>(i)Single                (ii)Multi                            (iii)Rank                       (iv)</a:t>
            </a:r>
            <a:r>
              <a:rPr lang="en-US" sz="2000" dirty="0">
                <a:latin typeface="Times New Roman" panose="02020603050405020304" pitchFamily="18" charset="0"/>
                <a:cs typeface="Times New Roman" panose="02020603050405020304" pitchFamily="18" charset="0"/>
              </a:rPr>
              <a:t> Bit </a:t>
            </a:r>
            <a:r>
              <a:rPr lang="en-US" sz="2000" dirty="0" smtClean="0">
                <a:latin typeface="Times New Roman" panose="02020603050405020304" pitchFamily="18" charset="0"/>
                <a:cs typeface="Times New Roman" panose="02020603050405020304" pitchFamily="18" charset="0"/>
              </a:rPr>
              <a:t>Flip</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(iv)</a:t>
            </a:r>
            <a:r>
              <a:rPr lang="en-US" sz="2000" dirty="0">
                <a:latin typeface="Times New Roman" panose="02020603050405020304" pitchFamily="18" charset="0"/>
                <a:cs typeface="Times New Roman" panose="02020603050405020304" pitchFamily="18" charset="0"/>
              </a:rPr>
              <a:t> Bit Flip</a:t>
            </a:r>
          </a:p>
          <a:p>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55973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7944" y="60932"/>
            <a:ext cx="4392488" cy="850106"/>
          </a:xfrm>
        </p:spPr>
        <p:txBody>
          <a:bodyPr>
            <a:normAutofit/>
          </a:bodyPr>
          <a:lstStyle/>
          <a:p>
            <a:r>
              <a:rPr lang="en-GB" sz="4000" dirty="0" smtClean="0">
                <a:latin typeface="Times New Roman" panose="02020603050405020304" pitchFamily="18" charset="0"/>
                <a:cs typeface="Times New Roman" panose="02020603050405020304" pitchFamily="18" charset="0"/>
              </a:rPr>
              <a:t>MCQ</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340768"/>
            <a:ext cx="8363272" cy="4824536"/>
          </a:xfrm>
        </p:spPr>
        <p:txBody>
          <a:bodyPr/>
          <a:lstStyle/>
          <a:p>
            <a:pPr marL="0" indent="0">
              <a:buNone/>
            </a:pPr>
            <a:r>
              <a:rPr lang="en-GB" sz="2800" dirty="0">
                <a:latin typeface="Times New Roman" panose="02020603050405020304" pitchFamily="18" charset="0"/>
                <a:cs typeface="Times New Roman" panose="02020603050405020304" pitchFamily="18" charset="0"/>
              </a:rPr>
              <a:t>3</a:t>
            </a:r>
            <a:r>
              <a:rPr lang="en-GB" sz="2800" dirty="0" smtClean="0">
                <a:latin typeface="Times New Roman" panose="02020603050405020304" pitchFamily="18" charset="0"/>
                <a:cs typeface="Times New Roman" panose="02020603050405020304" pitchFamily="18" charset="0"/>
              </a:rPr>
              <a:t>.Which is the example of swap mutation.</a:t>
            </a:r>
          </a:p>
          <a:p>
            <a:pPr marL="0" indent="0">
              <a:buNone/>
            </a:pPr>
            <a:r>
              <a:rPr lang="en-GB" sz="2800" dirty="0" smtClean="0">
                <a:latin typeface="Times New Roman" panose="02020603050405020304" pitchFamily="18" charset="0"/>
                <a:cs typeface="Times New Roman" panose="02020603050405020304" pitchFamily="18" charset="0"/>
              </a:rPr>
              <a:t>(i)</a:t>
            </a:r>
          </a:p>
          <a:p>
            <a:pPr marL="0" indent="0">
              <a:buNone/>
            </a:pPr>
            <a:endParaRPr lang="en-GB" sz="2800" dirty="0" smtClean="0">
              <a:latin typeface="Times New Roman" panose="02020603050405020304" pitchFamily="18" charset="0"/>
              <a:cs typeface="Times New Roman" panose="02020603050405020304" pitchFamily="18" charset="0"/>
            </a:endParaRPr>
          </a:p>
          <a:p>
            <a:pPr marL="0" indent="0">
              <a:buNone/>
            </a:pPr>
            <a:r>
              <a:rPr lang="en-GB" sz="2800" dirty="0" smtClean="0">
                <a:latin typeface="Times New Roman" panose="02020603050405020304" pitchFamily="18" charset="0"/>
                <a:cs typeface="Times New Roman" panose="02020603050405020304" pitchFamily="18" charset="0"/>
              </a:rPr>
              <a:t>(ii)</a:t>
            </a:r>
          </a:p>
          <a:p>
            <a:pPr marL="0" indent="0">
              <a:buNone/>
            </a:pPr>
            <a:endParaRPr lang="en-GB" sz="2800" dirty="0" smtClean="0">
              <a:latin typeface="Times New Roman" panose="02020603050405020304" pitchFamily="18" charset="0"/>
              <a:cs typeface="Times New Roman" panose="02020603050405020304" pitchFamily="18" charset="0"/>
            </a:endParaRPr>
          </a:p>
          <a:p>
            <a:pPr marL="0" indent="0">
              <a:buNone/>
            </a:pPr>
            <a:r>
              <a:rPr lang="en-GB" sz="2800" dirty="0" smtClean="0">
                <a:latin typeface="Times New Roman" panose="02020603050405020304" pitchFamily="18" charset="0"/>
                <a:cs typeface="Times New Roman" panose="02020603050405020304" pitchFamily="18" charset="0"/>
              </a:rPr>
              <a:t>(iii) </a:t>
            </a:r>
          </a:p>
          <a:p>
            <a:pPr marL="0" indent="0">
              <a:buNone/>
            </a:pPr>
            <a:endParaRPr lang="en-GB" sz="2800" dirty="0" smtClean="0">
              <a:latin typeface="Times New Roman" panose="02020603050405020304" pitchFamily="18" charset="0"/>
              <a:cs typeface="Times New Roman" panose="02020603050405020304" pitchFamily="18" charset="0"/>
            </a:endParaRPr>
          </a:p>
          <a:p>
            <a:pPr marL="0" indent="0">
              <a:buNone/>
            </a:pPr>
            <a:r>
              <a:rPr lang="en-GB" sz="2800" dirty="0" smtClean="0">
                <a:latin typeface="Times New Roman" panose="02020603050405020304" pitchFamily="18" charset="0"/>
                <a:cs typeface="Times New Roman" panose="02020603050405020304" pitchFamily="18" charset="0"/>
              </a:rPr>
              <a:t>(iv) All</a:t>
            </a:r>
            <a:endParaRPr lang="en-GB"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pic>
        <p:nvPicPr>
          <p:cNvPr id="7" name="Picture 2" descr="https://media.geeksforgeeks.org/wp-content/uploads/Capture1-27-300x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542" y="1916832"/>
            <a:ext cx="5024646" cy="6028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media.geeksforgeeks.org/wp-content/uploads/Capture1-25-300x5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949450"/>
            <a:ext cx="5328592" cy="6627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media.geeksforgeeks.org/wp-content/uploads/Capture1-24-300x3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4041891"/>
            <a:ext cx="5684862" cy="650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1008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7944" y="60932"/>
            <a:ext cx="4392488" cy="850106"/>
          </a:xfrm>
        </p:spPr>
        <p:txBody>
          <a:bodyPr>
            <a:normAutofit/>
          </a:bodyPr>
          <a:lstStyle/>
          <a:p>
            <a:r>
              <a:rPr lang="en-GB" sz="4000" dirty="0" smtClean="0">
                <a:latin typeface="Times New Roman" panose="02020603050405020304" pitchFamily="18" charset="0"/>
                <a:cs typeface="Times New Roman" panose="02020603050405020304" pitchFamily="18" charset="0"/>
              </a:rPr>
              <a:t>MCQ</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340768"/>
            <a:ext cx="8363272" cy="4824536"/>
          </a:xfrm>
        </p:spPr>
        <p:txBody>
          <a:bodyPr/>
          <a:lstStyle/>
          <a:p>
            <a:pPr marL="0" indent="0">
              <a:buNone/>
            </a:pPr>
            <a:r>
              <a:rPr lang="en-GB" sz="2000" dirty="0" smtClean="0">
                <a:latin typeface="Times New Roman" panose="02020603050405020304" pitchFamily="18" charset="0"/>
                <a:cs typeface="Times New Roman" panose="02020603050405020304" pitchFamily="18" charset="0"/>
              </a:rPr>
              <a:t>4.Applying </a:t>
            </a:r>
            <a:r>
              <a:rPr lang="en-GB" sz="2000" dirty="0">
                <a:latin typeface="Times New Roman" panose="02020603050405020304" pitchFamily="18" charset="0"/>
                <a:cs typeface="Times New Roman" panose="02020603050405020304" pitchFamily="18" charset="0"/>
              </a:rPr>
              <a:t>recombination and mutation leads to a set of new candidates, called as</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smtClean="0">
                <a:latin typeface="Times New Roman" panose="02020603050405020304" pitchFamily="18" charset="0"/>
                <a:cs typeface="Times New Roman" panose="02020603050405020304" pitchFamily="18" charset="0"/>
              </a:rPr>
              <a:t>(i) Sub </a:t>
            </a:r>
            <a:r>
              <a:rPr lang="en-GB" sz="2000" dirty="0">
                <a:latin typeface="Times New Roman" panose="02020603050405020304" pitchFamily="18" charset="0"/>
                <a:cs typeface="Times New Roman" panose="02020603050405020304" pitchFamily="18" charset="0"/>
              </a:rPr>
              <a:t>P</a:t>
            </a:r>
            <a:r>
              <a:rPr lang="en-GB" sz="2000" dirty="0" smtClean="0">
                <a:latin typeface="Times New Roman" panose="02020603050405020304" pitchFamily="18" charset="0"/>
                <a:cs typeface="Times New Roman" panose="02020603050405020304" pitchFamily="18" charset="0"/>
              </a:rPr>
              <a:t>arents         (ii)Parents            (iii) Offspring       (iv) Grand child</a:t>
            </a: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sym typeface="Wingdings" panose="05000000000000000000" pitchFamily="2" charset="2"/>
              </a:rPr>
              <a:t>:-(iii)</a:t>
            </a:r>
            <a:r>
              <a:rPr lang="en-GB" sz="2000" dirty="0" smtClean="0">
                <a:latin typeface="Times New Roman" panose="02020603050405020304" pitchFamily="18" charset="0"/>
                <a:cs typeface="Times New Roman" panose="02020603050405020304" pitchFamily="18" charset="0"/>
              </a:rPr>
              <a:t> Offspring</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5.A mutation operator works on ….</a:t>
            </a:r>
          </a:p>
          <a:p>
            <a:pPr marL="0" indent="0">
              <a:buNone/>
            </a:pPr>
            <a:r>
              <a:rPr lang="en-GB" sz="2000" dirty="0" smtClean="0">
                <a:latin typeface="Times New Roman" panose="02020603050405020304" pitchFamily="18" charset="0"/>
                <a:cs typeface="Times New Roman" panose="02020603050405020304" pitchFamily="18" charset="0"/>
              </a:rPr>
              <a:t>(i)Only One Parent     (ii)Two Parent      (iii)Group of Parent  (iv)None of these</a:t>
            </a:r>
          </a:p>
          <a:p>
            <a:pPr marL="0" indent="0">
              <a:buNone/>
            </a:pPr>
            <a:endParaRPr lang="en-GB" sz="2000" b="1" dirty="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Ans</a:t>
            </a:r>
            <a:r>
              <a:rPr lang="en-GB" sz="2000" b="1" dirty="0" smtClean="0">
                <a:latin typeface="Times New Roman" panose="02020603050405020304" pitchFamily="18" charset="0"/>
                <a:cs typeface="Times New Roman" panose="02020603050405020304" pitchFamily="18" charset="0"/>
                <a:sym typeface="Wingdings" panose="05000000000000000000" pitchFamily="2" charset="2"/>
              </a:rPr>
              <a:t>:- (i) Only One parent</a:t>
            </a:r>
            <a:endParaRPr lang="en-GB" b="1" dirty="0"/>
          </a:p>
          <a:p>
            <a:pPr marL="0" indent="0">
              <a:buNone/>
            </a:pPr>
            <a:endParaRPr lang="en-GB"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27384"/>
            <a:ext cx="1755726" cy="1267559"/>
          </a:xfrm>
          <a:prstGeom prst="rect">
            <a:avLst/>
          </a:prstGeom>
        </p:spPr>
      </p:pic>
    </p:spTree>
    <p:extLst>
      <p:ext uri="{BB962C8B-B14F-4D97-AF65-F5344CB8AC3E}">
        <p14:creationId xmlns:p14="http://schemas.microsoft.com/office/powerpoint/2010/main" val="290439730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114</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5" name="Rectangle 4"/>
          <p:cNvSpPr/>
          <p:nvPr/>
        </p:nvSpPr>
        <p:spPr>
          <a:xfrm>
            <a:off x="3196208" y="49325"/>
            <a:ext cx="5768280" cy="1261884"/>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4400" b="1" dirty="0" smtClean="0">
                <a:latin typeface="Times New Roman" panose="02020603050405020304" pitchFamily="18" charset="0"/>
                <a:cs typeface="Times New Roman" panose="02020603050405020304" pitchFamily="18" charset="0"/>
              </a:rPr>
              <a:t> </a:t>
            </a:r>
          </a:p>
        </p:txBody>
      </p:sp>
      <p:pic>
        <p:nvPicPr>
          <p:cNvPr id="1026" name="Picture 2" descr="Genetic algorithm appplication.we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20" y="1772816"/>
            <a:ext cx="7813087" cy="458353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196208" y="6014609"/>
            <a:ext cx="2455912" cy="2292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772163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115</a:t>
            </a:fld>
            <a:endParaRPr lang="en-US" dirty="0"/>
          </a:p>
        </p:txBody>
      </p:sp>
      <p:sp>
        <p:nvSpPr>
          <p:cNvPr id="4" name="Rectangle 3"/>
          <p:cNvSpPr/>
          <p:nvPr/>
        </p:nvSpPr>
        <p:spPr>
          <a:xfrm>
            <a:off x="719572" y="815087"/>
            <a:ext cx="7704856" cy="400110"/>
          </a:xfrm>
          <a:prstGeom prst="rect">
            <a:avLst/>
          </a:prstGeom>
        </p:spPr>
        <p:txBody>
          <a:bodyPr wrap="square">
            <a:spAutoFit/>
          </a:bodyPr>
          <a:lstStyle/>
          <a:p>
            <a:r>
              <a:rPr lang="en-GB" sz="2000" dirty="0">
                <a:solidFill>
                  <a:srgbClr val="212121"/>
                </a:solidFill>
                <a:latin typeface="Times New Roman" panose="02020603050405020304" pitchFamily="18" charset="0"/>
                <a:cs typeface="Times New Roman" panose="02020603050405020304" pitchFamily="18" charset="0"/>
              </a:rPr>
              <a:t>Genetic algorithms find use in various real-world applications</a:t>
            </a:r>
            <a:r>
              <a:rPr lang="en-GB" dirty="0">
                <a:solidFill>
                  <a:srgbClr val="212121"/>
                </a:solidFill>
                <a:latin typeface="Gordita"/>
              </a:rPr>
              <a:t>.</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6" name="Rectangle 5"/>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7" name="Rectangle 6"/>
          <p:cNvSpPr/>
          <p:nvPr/>
        </p:nvSpPr>
        <p:spPr>
          <a:xfrm>
            <a:off x="326708" y="1458286"/>
            <a:ext cx="8565771" cy="4401205"/>
          </a:xfrm>
          <a:prstGeom prst="rect">
            <a:avLst/>
          </a:prstGeom>
        </p:spPr>
        <p:txBody>
          <a:bodyPr wrap="square">
            <a:spAutoFit/>
          </a:bodyPr>
          <a:lstStyle/>
          <a:p>
            <a:pPr algn="just" fontAlgn="base"/>
            <a:r>
              <a:rPr lang="en-GB" sz="2000" b="1" dirty="0" smtClean="0">
                <a:solidFill>
                  <a:srgbClr val="212121"/>
                </a:solidFill>
                <a:latin typeface="Times New Roman" panose="02020603050405020304" pitchFamily="18" charset="0"/>
                <a:cs typeface="Times New Roman" panose="02020603050405020304" pitchFamily="18" charset="0"/>
              </a:rPr>
              <a:t>1.Neural networks:-</a:t>
            </a:r>
            <a:r>
              <a:rPr lang="en-GB" sz="2000" dirty="0" smtClean="0">
                <a:solidFill>
                  <a:srgbClr val="212121"/>
                </a:solidFill>
                <a:latin typeface="Times New Roman" panose="02020603050405020304" pitchFamily="18" charset="0"/>
                <a:cs typeface="Times New Roman" panose="02020603050405020304" pitchFamily="18" charset="0"/>
              </a:rPr>
              <a:t>We </a:t>
            </a:r>
            <a:r>
              <a:rPr lang="en-GB" sz="2000" dirty="0">
                <a:solidFill>
                  <a:srgbClr val="212121"/>
                </a:solidFill>
                <a:latin typeface="Times New Roman" panose="02020603050405020304" pitchFamily="18" charset="0"/>
                <a:cs typeface="Times New Roman" panose="02020603050405020304" pitchFamily="18" charset="0"/>
              </a:rPr>
              <a:t>use it for ‌genetic optimization in neural networks </a:t>
            </a:r>
            <a:r>
              <a:rPr lang="en-GB" sz="2000" dirty="0" smtClean="0">
                <a:solidFill>
                  <a:srgbClr val="212121"/>
                </a:solidFill>
                <a:latin typeface="Times New Roman" panose="02020603050405020304" pitchFamily="18" charset="0"/>
                <a:cs typeface="Times New Roman" panose="02020603050405020304" pitchFamily="18" charset="0"/>
              </a:rPr>
              <a:t>or use </a:t>
            </a:r>
            <a:r>
              <a:rPr lang="en-GB" sz="2000" dirty="0">
                <a:solidFill>
                  <a:srgbClr val="212121"/>
                </a:solidFill>
                <a:latin typeface="Times New Roman" panose="02020603050405020304" pitchFamily="18" charset="0"/>
                <a:cs typeface="Times New Roman" panose="02020603050405020304" pitchFamily="18" charset="0"/>
              </a:rPr>
              <a:t>cases like inheriting qualities of neurons, neural network pipeline optimization, finding the best fit set of parameters for a given neural network, and others</a:t>
            </a:r>
            <a:r>
              <a:rPr lang="en-GB" sz="2000" dirty="0" smtClean="0">
                <a:solidFill>
                  <a:srgbClr val="212121"/>
                </a:solidFill>
                <a:latin typeface="Times New Roman" panose="02020603050405020304" pitchFamily="18" charset="0"/>
                <a:cs typeface="Times New Roman" panose="02020603050405020304" pitchFamily="18" charset="0"/>
              </a:rPr>
              <a:t>.</a:t>
            </a:r>
          </a:p>
          <a:p>
            <a:pPr algn="just"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algn="just" fontAlgn="base"/>
            <a:endParaRPr lang="en-GB" sz="2000" dirty="0">
              <a:solidFill>
                <a:srgbClr val="212121"/>
              </a:solidFill>
              <a:latin typeface="Times New Roman" panose="02020603050405020304" pitchFamily="18" charset="0"/>
              <a:cs typeface="Times New Roman" panose="02020603050405020304" pitchFamily="18" charset="0"/>
            </a:endParaRPr>
          </a:p>
          <a:p>
            <a:pPr algn="just" fontAlgn="base"/>
            <a:r>
              <a:rPr lang="en-GB" sz="2000" dirty="0">
                <a:solidFill>
                  <a:srgbClr val="212121"/>
                </a:solidFill>
                <a:latin typeface="Times New Roman" panose="02020603050405020304" pitchFamily="18" charset="0"/>
                <a:cs typeface="Times New Roman" panose="02020603050405020304" pitchFamily="18" charset="0"/>
              </a:rPr>
              <a:t>2. </a:t>
            </a:r>
            <a:r>
              <a:rPr lang="en-GB" sz="2000" b="1" dirty="0">
                <a:solidFill>
                  <a:srgbClr val="212121"/>
                </a:solidFill>
                <a:latin typeface="Times New Roman" panose="02020603050405020304" pitchFamily="18" charset="0"/>
                <a:cs typeface="Times New Roman" panose="02020603050405020304" pitchFamily="18" charset="0"/>
              </a:rPr>
              <a:t>Data mining and </a:t>
            </a:r>
            <a:r>
              <a:rPr lang="en-GB" sz="2000" b="1" dirty="0" smtClean="0">
                <a:solidFill>
                  <a:srgbClr val="212121"/>
                </a:solidFill>
                <a:latin typeface="Times New Roman" panose="02020603050405020304" pitchFamily="18" charset="0"/>
                <a:cs typeface="Times New Roman" panose="02020603050405020304" pitchFamily="18" charset="0"/>
              </a:rPr>
              <a:t>clustering:-</a:t>
            </a:r>
            <a:r>
              <a:rPr lang="en-GB" sz="2000" dirty="0" smtClean="0">
                <a:solidFill>
                  <a:srgbClr val="212121"/>
                </a:solidFill>
                <a:latin typeface="Times New Roman" panose="02020603050405020304" pitchFamily="18" charset="0"/>
                <a:cs typeface="Times New Roman" panose="02020603050405020304" pitchFamily="18" charset="0"/>
              </a:rPr>
              <a:t>Data </a:t>
            </a:r>
            <a:r>
              <a:rPr lang="en-GB" sz="2000" dirty="0">
                <a:solidFill>
                  <a:srgbClr val="212121"/>
                </a:solidFill>
                <a:latin typeface="Times New Roman" panose="02020603050405020304" pitchFamily="18" charset="0"/>
                <a:cs typeface="Times New Roman" panose="02020603050405020304" pitchFamily="18" charset="0"/>
              </a:rPr>
              <a:t>mining and clustering use genetic </a:t>
            </a:r>
            <a:r>
              <a:rPr lang="en-GB" sz="2000" dirty="0" smtClean="0">
                <a:solidFill>
                  <a:srgbClr val="212121"/>
                </a:solidFill>
                <a:latin typeface="Times New Roman" panose="02020603050405020304" pitchFamily="18" charset="0"/>
                <a:cs typeface="Times New Roman" panose="02020603050405020304" pitchFamily="18" charset="0"/>
              </a:rPr>
              <a:t>  algorithms </a:t>
            </a:r>
            <a:r>
              <a:rPr lang="en-GB" sz="2000" dirty="0">
                <a:solidFill>
                  <a:srgbClr val="212121"/>
                </a:solidFill>
                <a:latin typeface="Times New Roman" panose="02020603050405020304" pitchFamily="18" charset="0"/>
                <a:cs typeface="Times New Roman" panose="02020603050405020304" pitchFamily="18" charset="0"/>
              </a:rPr>
              <a:t>to find out the centre point of the clusters with an optimal error rate given to its great searching capability for an optimal value. It is renowned as an unsupervised learning process in machine learning, where we categorize the data based on the characteristics of the data points</a:t>
            </a:r>
            <a:r>
              <a:rPr lang="en-GB" sz="2000" dirty="0" smtClean="0">
                <a:solidFill>
                  <a:srgbClr val="212121"/>
                </a:solidFill>
                <a:latin typeface="Times New Roman" panose="02020603050405020304" pitchFamily="18" charset="0"/>
                <a:cs typeface="Times New Roman" panose="02020603050405020304" pitchFamily="18" charset="0"/>
              </a:rPr>
              <a:t>.</a:t>
            </a:r>
          </a:p>
          <a:p>
            <a:pPr algn="just"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algn="just" fontAlgn="base"/>
            <a:endParaRPr lang="en-GB" sz="2000" dirty="0">
              <a:solidFill>
                <a:srgbClr val="212121"/>
              </a:solidFill>
              <a:latin typeface="Times New Roman" panose="02020603050405020304" pitchFamily="18" charset="0"/>
              <a:cs typeface="Times New Roman" panose="02020603050405020304" pitchFamily="18" charset="0"/>
            </a:endParaRPr>
          </a:p>
          <a:p>
            <a:pPr algn="just" fontAlgn="base"/>
            <a:r>
              <a:rPr lang="en-GB" sz="2000" b="1" dirty="0">
                <a:solidFill>
                  <a:srgbClr val="212121"/>
                </a:solidFill>
                <a:latin typeface="Times New Roman" panose="02020603050405020304" pitchFamily="18" charset="0"/>
                <a:cs typeface="Times New Roman" panose="02020603050405020304" pitchFamily="18" charset="0"/>
              </a:rPr>
              <a:t>3. Image </a:t>
            </a:r>
            <a:r>
              <a:rPr lang="en-GB" sz="2000" b="1" dirty="0" smtClean="0">
                <a:solidFill>
                  <a:srgbClr val="212121"/>
                </a:solidFill>
                <a:latin typeface="Times New Roman" panose="02020603050405020304" pitchFamily="18" charset="0"/>
                <a:cs typeface="Times New Roman" panose="02020603050405020304" pitchFamily="18" charset="0"/>
              </a:rPr>
              <a:t>processing:-</a:t>
            </a:r>
            <a:r>
              <a:rPr lang="en-GB" sz="2000" dirty="0" smtClean="0">
                <a:solidFill>
                  <a:srgbClr val="212121"/>
                </a:solidFill>
                <a:latin typeface="Times New Roman" panose="02020603050405020304" pitchFamily="18" charset="0"/>
                <a:cs typeface="Times New Roman" panose="02020603050405020304" pitchFamily="18" charset="0"/>
              </a:rPr>
              <a:t>Image </a:t>
            </a:r>
            <a:r>
              <a:rPr lang="en-GB" sz="2000" dirty="0">
                <a:solidFill>
                  <a:srgbClr val="212121"/>
                </a:solidFill>
                <a:latin typeface="Times New Roman" panose="02020603050405020304" pitchFamily="18" charset="0"/>
                <a:cs typeface="Times New Roman" panose="02020603050405020304" pitchFamily="18" charset="0"/>
              </a:rPr>
              <a:t>processing tasks, such as image segmentation, are one of the major use cases of genetic </a:t>
            </a:r>
            <a:r>
              <a:rPr lang="en-GB" sz="2000" dirty="0" smtClean="0">
                <a:solidFill>
                  <a:srgbClr val="212121"/>
                </a:solidFill>
                <a:latin typeface="Times New Roman" panose="02020603050405020304" pitchFamily="18" charset="0"/>
                <a:cs typeface="Times New Roman" panose="02020603050405020304" pitchFamily="18" charset="0"/>
              </a:rPr>
              <a:t>optimization.</a:t>
            </a:r>
            <a:endParaRPr lang="en-GB" b="0" i="0" dirty="0">
              <a:solidFill>
                <a:srgbClr val="21212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8423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116</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288032" y="883293"/>
            <a:ext cx="8460432" cy="5078313"/>
          </a:xfrm>
          <a:prstGeom prst="rect">
            <a:avLst/>
          </a:prstGeom>
        </p:spPr>
        <p:txBody>
          <a:bodyPr wrap="square">
            <a:spAutoFit/>
          </a:bodyPr>
          <a:lstStyle/>
          <a:p>
            <a:pPr algn="just" fontAlgn="base"/>
            <a:r>
              <a:rPr lang="en-GB" dirty="0">
                <a:solidFill>
                  <a:srgbClr val="212121"/>
                </a:solidFill>
                <a:latin typeface="Times New Roman" panose="02020603050405020304" pitchFamily="18" charset="0"/>
                <a:cs typeface="Times New Roman" panose="02020603050405020304" pitchFamily="18" charset="0"/>
              </a:rPr>
              <a:t>4. </a:t>
            </a:r>
            <a:r>
              <a:rPr lang="en-GB" b="1" dirty="0">
                <a:solidFill>
                  <a:srgbClr val="212121"/>
                </a:solidFill>
                <a:latin typeface="Times New Roman" panose="02020603050405020304" pitchFamily="18" charset="0"/>
                <a:cs typeface="Times New Roman" panose="02020603050405020304" pitchFamily="18" charset="0"/>
              </a:rPr>
              <a:t>Wireless sensor </a:t>
            </a:r>
            <a:r>
              <a:rPr lang="en-GB" b="1" dirty="0" smtClean="0">
                <a:solidFill>
                  <a:srgbClr val="212121"/>
                </a:solidFill>
                <a:latin typeface="Times New Roman" panose="02020603050405020304" pitchFamily="18" charset="0"/>
                <a:cs typeface="Times New Roman" panose="02020603050405020304" pitchFamily="18" charset="0"/>
              </a:rPr>
              <a:t>network:-</a:t>
            </a:r>
            <a:r>
              <a:rPr lang="en-GB" dirty="0" smtClean="0">
                <a:solidFill>
                  <a:srgbClr val="212121"/>
                </a:solidFill>
                <a:latin typeface="Times New Roman" panose="02020603050405020304" pitchFamily="18" charset="0"/>
                <a:cs typeface="Times New Roman" panose="02020603050405020304" pitchFamily="18" charset="0"/>
              </a:rPr>
              <a:t>WSN </a:t>
            </a:r>
            <a:r>
              <a:rPr lang="en-GB" dirty="0">
                <a:solidFill>
                  <a:srgbClr val="212121"/>
                </a:solidFill>
                <a:latin typeface="Times New Roman" panose="02020603050405020304" pitchFamily="18" charset="0"/>
                <a:cs typeface="Times New Roman" panose="02020603050405020304" pitchFamily="18" charset="0"/>
              </a:rPr>
              <a:t>utilizes genetic machine learning to stimulate the sensors. We can optimize and even customize all the operational stages with the help of the fitness function from genetic algorithms in wireless sensor networks</a:t>
            </a:r>
            <a:r>
              <a:rPr lang="en-GB" dirty="0" smtClean="0">
                <a:solidFill>
                  <a:srgbClr val="212121"/>
                </a:solidFill>
                <a:latin typeface="Times New Roman" panose="02020603050405020304" pitchFamily="18" charset="0"/>
                <a:cs typeface="Times New Roman" panose="02020603050405020304" pitchFamily="18" charset="0"/>
              </a:rPr>
              <a:t>.</a:t>
            </a:r>
          </a:p>
          <a:p>
            <a:pPr algn="just" fontAlgn="base"/>
            <a:endParaRPr lang="en-GB" dirty="0">
              <a:solidFill>
                <a:srgbClr val="212121"/>
              </a:solidFill>
              <a:latin typeface="Times New Roman" panose="02020603050405020304" pitchFamily="18" charset="0"/>
              <a:cs typeface="Times New Roman" panose="02020603050405020304" pitchFamily="18" charset="0"/>
            </a:endParaRPr>
          </a:p>
          <a:p>
            <a:pPr algn="just" fontAlgn="base"/>
            <a:endParaRPr lang="en-GB" dirty="0" smtClean="0">
              <a:solidFill>
                <a:srgbClr val="212121"/>
              </a:solidFill>
              <a:latin typeface="Times New Roman" panose="02020603050405020304" pitchFamily="18" charset="0"/>
              <a:cs typeface="Times New Roman" panose="02020603050405020304" pitchFamily="18" charset="0"/>
            </a:endParaRPr>
          </a:p>
          <a:p>
            <a:pPr algn="just" fontAlgn="base"/>
            <a:endParaRPr lang="en-GB" dirty="0">
              <a:solidFill>
                <a:srgbClr val="212121"/>
              </a:solidFill>
              <a:latin typeface="Times New Roman" panose="02020603050405020304" pitchFamily="18" charset="0"/>
              <a:cs typeface="Times New Roman" panose="02020603050405020304" pitchFamily="18" charset="0"/>
            </a:endParaRPr>
          </a:p>
          <a:p>
            <a:pPr algn="just" fontAlgn="base"/>
            <a:r>
              <a:rPr lang="en-GB" dirty="0">
                <a:solidFill>
                  <a:srgbClr val="212121"/>
                </a:solidFill>
                <a:latin typeface="Times New Roman" panose="02020603050405020304" pitchFamily="18" charset="0"/>
                <a:cs typeface="Times New Roman" panose="02020603050405020304" pitchFamily="18" charset="0"/>
              </a:rPr>
              <a:t>5. </a:t>
            </a:r>
            <a:r>
              <a:rPr lang="en-GB" b="1" dirty="0">
                <a:solidFill>
                  <a:srgbClr val="212121"/>
                </a:solidFill>
                <a:latin typeface="Times New Roman" panose="02020603050405020304" pitchFamily="18" charset="0"/>
                <a:cs typeface="Times New Roman" panose="02020603050405020304" pitchFamily="18" charset="0"/>
              </a:rPr>
              <a:t>Traveling salesman problem (TSP</a:t>
            </a:r>
            <a:r>
              <a:rPr lang="en-GB" b="1" dirty="0" smtClean="0">
                <a:solidFill>
                  <a:srgbClr val="212121"/>
                </a:solidFill>
                <a:latin typeface="Times New Roman" panose="02020603050405020304" pitchFamily="18" charset="0"/>
                <a:cs typeface="Times New Roman" panose="02020603050405020304" pitchFamily="18" charset="0"/>
              </a:rPr>
              <a:t>):-</a:t>
            </a:r>
            <a:r>
              <a:rPr lang="en-GB" dirty="0" smtClean="0">
                <a:solidFill>
                  <a:srgbClr val="212121"/>
                </a:solidFill>
                <a:latin typeface="Times New Roman" panose="02020603050405020304" pitchFamily="18" charset="0"/>
                <a:cs typeface="Times New Roman" panose="02020603050405020304" pitchFamily="18" charset="0"/>
              </a:rPr>
              <a:t>TSP is </a:t>
            </a:r>
            <a:r>
              <a:rPr lang="en-GB" dirty="0">
                <a:solidFill>
                  <a:srgbClr val="212121"/>
                </a:solidFill>
                <a:latin typeface="Times New Roman" panose="02020603050405020304" pitchFamily="18" charset="0"/>
                <a:cs typeface="Times New Roman" panose="02020603050405020304" pitchFamily="18" charset="0"/>
              </a:rPr>
              <a:t>one of the real-life combinatorial optimization problems that were solved using genetic optimization. It helps in finding an optimal way in a given map with the distance between two points and with the routes to be covered by the </a:t>
            </a:r>
            <a:r>
              <a:rPr lang="en-GB" dirty="0" smtClean="0">
                <a:solidFill>
                  <a:srgbClr val="212121"/>
                </a:solidFill>
                <a:latin typeface="Times New Roman" panose="02020603050405020304" pitchFamily="18" charset="0"/>
                <a:cs typeface="Times New Roman" panose="02020603050405020304" pitchFamily="18" charset="0"/>
              </a:rPr>
              <a:t>salesman. It </a:t>
            </a:r>
            <a:r>
              <a:rPr lang="en-GB" dirty="0">
                <a:solidFill>
                  <a:srgbClr val="212121"/>
                </a:solidFill>
                <a:latin typeface="Times New Roman" panose="02020603050405020304" pitchFamily="18" charset="0"/>
                <a:cs typeface="Times New Roman" panose="02020603050405020304" pitchFamily="18" charset="0"/>
              </a:rPr>
              <a:t>finds application in real-time processes like planning, manufacturing and logistics</a:t>
            </a:r>
            <a:r>
              <a:rPr lang="en-GB" dirty="0" smtClean="0">
                <a:solidFill>
                  <a:srgbClr val="212121"/>
                </a:solidFill>
                <a:latin typeface="Times New Roman" panose="02020603050405020304" pitchFamily="18" charset="0"/>
                <a:cs typeface="Times New Roman" panose="02020603050405020304" pitchFamily="18" charset="0"/>
              </a:rPr>
              <a:t>.</a:t>
            </a:r>
          </a:p>
          <a:p>
            <a:pPr algn="just" fontAlgn="base"/>
            <a:endParaRPr lang="en-GB" dirty="0" smtClean="0">
              <a:solidFill>
                <a:srgbClr val="212121"/>
              </a:solidFill>
              <a:latin typeface="Times New Roman" panose="02020603050405020304" pitchFamily="18" charset="0"/>
              <a:cs typeface="Times New Roman" panose="02020603050405020304" pitchFamily="18" charset="0"/>
            </a:endParaRPr>
          </a:p>
          <a:p>
            <a:pPr algn="just" fontAlgn="base"/>
            <a:endParaRPr lang="en-GB" dirty="0">
              <a:solidFill>
                <a:srgbClr val="212121"/>
              </a:solidFill>
              <a:latin typeface="Times New Roman" panose="02020603050405020304" pitchFamily="18" charset="0"/>
              <a:cs typeface="Times New Roman" panose="02020603050405020304" pitchFamily="18" charset="0"/>
            </a:endParaRPr>
          </a:p>
          <a:p>
            <a:pPr algn="just" fontAlgn="base"/>
            <a:r>
              <a:rPr lang="en-GB" dirty="0">
                <a:solidFill>
                  <a:srgbClr val="212121"/>
                </a:solidFill>
                <a:latin typeface="Times New Roman" panose="02020603050405020304" pitchFamily="18" charset="0"/>
                <a:cs typeface="Times New Roman" panose="02020603050405020304" pitchFamily="18" charset="0"/>
              </a:rPr>
              <a:t>6. </a:t>
            </a:r>
            <a:r>
              <a:rPr lang="en-GB" b="1" dirty="0">
                <a:solidFill>
                  <a:srgbClr val="212121"/>
                </a:solidFill>
                <a:latin typeface="Times New Roman" panose="02020603050405020304" pitchFamily="18" charset="0"/>
                <a:cs typeface="Times New Roman" panose="02020603050405020304" pitchFamily="18" charset="0"/>
              </a:rPr>
              <a:t>Vehicle routing </a:t>
            </a:r>
            <a:r>
              <a:rPr lang="en-GB" b="1" dirty="0" smtClean="0">
                <a:solidFill>
                  <a:srgbClr val="212121"/>
                </a:solidFill>
                <a:latin typeface="Times New Roman" panose="02020603050405020304" pitchFamily="18" charset="0"/>
                <a:cs typeface="Times New Roman" panose="02020603050405020304" pitchFamily="18" charset="0"/>
              </a:rPr>
              <a:t>problems</a:t>
            </a:r>
            <a:r>
              <a:rPr lang="en-GB" dirty="0" smtClean="0">
                <a:solidFill>
                  <a:srgbClr val="212121"/>
                </a:solidFill>
                <a:latin typeface="Times New Roman" panose="02020603050405020304" pitchFamily="18" charset="0"/>
                <a:cs typeface="Times New Roman" panose="02020603050405020304" pitchFamily="18" charset="0"/>
              </a:rPr>
              <a:t>:-Genetic </a:t>
            </a:r>
            <a:r>
              <a:rPr lang="en-GB" dirty="0">
                <a:solidFill>
                  <a:srgbClr val="212121"/>
                </a:solidFill>
                <a:latin typeface="Times New Roman" panose="02020603050405020304" pitchFamily="18" charset="0"/>
                <a:cs typeface="Times New Roman" panose="02020603050405020304" pitchFamily="18" charset="0"/>
              </a:rPr>
              <a:t>algorithms help in finding the optimal weight of goods to be delivered through the optimal set of delivery routes. Factors such as depot points, wait, distance are taken into consideration while solving such problems if they have any kind of restrictions. Moreover, the genetic algorithm approach is competitive in terms of solution quality and time with simulated annealing algorithms and tabu search</a:t>
            </a:r>
            <a:r>
              <a:rPr lang="en-GB" dirty="0" smtClean="0">
                <a:solidFill>
                  <a:srgbClr val="212121"/>
                </a:solidFill>
                <a:latin typeface="Gordita"/>
              </a:rPr>
              <a:t>. </a:t>
            </a:r>
            <a:endParaRPr lang="en-GB" b="0" i="0" dirty="0">
              <a:solidFill>
                <a:srgbClr val="212121"/>
              </a:solidFill>
              <a:effectLst/>
              <a:latin typeface="Gordita"/>
            </a:endParaRPr>
          </a:p>
        </p:txBody>
      </p:sp>
    </p:spTree>
    <p:extLst>
      <p:ext uri="{BB962C8B-B14F-4D97-AF65-F5344CB8AC3E}">
        <p14:creationId xmlns:p14="http://schemas.microsoft.com/office/powerpoint/2010/main" val="26684398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117</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179512" y="1343231"/>
            <a:ext cx="8935353" cy="4708981"/>
          </a:xfrm>
          <a:prstGeom prst="rect">
            <a:avLst/>
          </a:prstGeom>
        </p:spPr>
        <p:txBody>
          <a:bodyPr wrap="square">
            <a:spAutoFit/>
          </a:bodyPr>
          <a:lstStyle/>
          <a:p>
            <a:pPr algn="just" fontAlgn="base"/>
            <a:r>
              <a:rPr lang="en-GB" sz="2000" dirty="0">
                <a:solidFill>
                  <a:srgbClr val="212121"/>
                </a:solidFill>
                <a:latin typeface="Times New Roman" panose="02020603050405020304" pitchFamily="18" charset="0"/>
                <a:cs typeface="Times New Roman" panose="02020603050405020304" pitchFamily="18" charset="0"/>
              </a:rPr>
              <a:t>7</a:t>
            </a:r>
            <a:r>
              <a:rPr lang="en-GB" sz="2000" b="1" dirty="0">
                <a:solidFill>
                  <a:srgbClr val="212121"/>
                </a:solidFill>
                <a:latin typeface="Times New Roman" panose="02020603050405020304" pitchFamily="18" charset="0"/>
                <a:cs typeface="Times New Roman" panose="02020603050405020304" pitchFamily="18" charset="0"/>
              </a:rPr>
              <a:t>. Mechanical engineering </a:t>
            </a:r>
            <a:r>
              <a:rPr lang="en-GB" sz="2000" b="1" dirty="0" smtClean="0">
                <a:solidFill>
                  <a:srgbClr val="212121"/>
                </a:solidFill>
                <a:latin typeface="Times New Roman" panose="02020603050405020304" pitchFamily="18" charset="0"/>
                <a:cs typeface="Times New Roman" panose="02020603050405020304" pitchFamily="18" charset="0"/>
              </a:rPr>
              <a:t>design</a:t>
            </a:r>
            <a:r>
              <a:rPr lang="en-GB" sz="2000" dirty="0" smtClean="0">
                <a:solidFill>
                  <a:srgbClr val="212121"/>
                </a:solidFill>
                <a:latin typeface="Times New Roman" panose="02020603050405020304" pitchFamily="18" charset="0"/>
                <a:cs typeface="Times New Roman" panose="02020603050405020304" pitchFamily="18" charset="0"/>
              </a:rPr>
              <a:t>:-Genetic </a:t>
            </a:r>
            <a:r>
              <a:rPr lang="en-GB" sz="2000" dirty="0">
                <a:solidFill>
                  <a:srgbClr val="212121"/>
                </a:solidFill>
                <a:latin typeface="Times New Roman" panose="02020603050405020304" pitchFamily="18" charset="0"/>
                <a:cs typeface="Times New Roman" panose="02020603050405020304" pitchFamily="18" charset="0"/>
              </a:rPr>
              <a:t>algorithm example where the aircraft wing design is a kind of designing problem that takes multiple disciplines into consideration. It requires improvement in the ratio of left to drag for a complex </a:t>
            </a:r>
            <a:r>
              <a:rPr lang="en-GB" sz="2000" dirty="0" smtClean="0">
                <a:solidFill>
                  <a:srgbClr val="212121"/>
                </a:solidFill>
                <a:latin typeface="Times New Roman" panose="02020603050405020304" pitchFamily="18" charset="0"/>
                <a:cs typeface="Times New Roman" panose="02020603050405020304" pitchFamily="18" charset="0"/>
              </a:rPr>
              <a:t>wing. The </a:t>
            </a:r>
            <a:r>
              <a:rPr lang="en-GB" sz="2000" dirty="0">
                <a:solidFill>
                  <a:srgbClr val="212121"/>
                </a:solidFill>
                <a:latin typeface="Times New Roman" panose="02020603050405020304" pitchFamily="18" charset="0"/>
                <a:cs typeface="Times New Roman" panose="02020603050405020304" pitchFamily="18" charset="0"/>
              </a:rPr>
              <a:t>fitness function in genetic optimization is flexible to considerations that come as a demand for a particular design</a:t>
            </a:r>
            <a:r>
              <a:rPr lang="en-GB" sz="2000" dirty="0" smtClean="0">
                <a:solidFill>
                  <a:srgbClr val="212121"/>
                </a:solidFill>
                <a:latin typeface="Times New Roman" panose="02020603050405020304" pitchFamily="18" charset="0"/>
                <a:cs typeface="Times New Roman" panose="02020603050405020304" pitchFamily="18" charset="0"/>
              </a:rPr>
              <a:t>.</a:t>
            </a:r>
          </a:p>
          <a:p>
            <a:pPr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fontAlgn="base"/>
            <a:endParaRPr lang="en-GB" sz="2000" dirty="0">
              <a:solidFill>
                <a:srgbClr val="212121"/>
              </a:solidFill>
              <a:latin typeface="Times New Roman" panose="02020603050405020304" pitchFamily="18" charset="0"/>
              <a:cs typeface="Times New Roman" panose="02020603050405020304" pitchFamily="18" charset="0"/>
            </a:endParaRPr>
          </a:p>
          <a:p>
            <a:pPr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fontAlgn="base"/>
            <a:endParaRPr lang="en-GB" sz="2000" dirty="0">
              <a:solidFill>
                <a:srgbClr val="212121"/>
              </a:solidFill>
              <a:latin typeface="Times New Roman" panose="02020603050405020304" pitchFamily="18" charset="0"/>
              <a:cs typeface="Times New Roman" panose="02020603050405020304" pitchFamily="18" charset="0"/>
            </a:endParaRPr>
          </a:p>
          <a:p>
            <a:pPr fontAlgn="base"/>
            <a:r>
              <a:rPr lang="en-GB" sz="2000" dirty="0">
                <a:solidFill>
                  <a:srgbClr val="212121"/>
                </a:solidFill>
                <a:latin typeface="Times New Roman" panose="02020603050405020304" pitchFamily="18" charset="0"/>
                <a:cs typeface="Times New Roman" panose="02020603050405020304" pitchFamily="18" charset="0"/>
              </a:rPr>
              <a:t>8</a:t>
            </a:r>
            <a:r>
              <a:rPr lang="en-GB" sz="2000" b="1" dirty="0">
                <a:solidFill>
                  <a:srgbClr val="212121"/>
                </a:solidFill>
                <a:latin typeface="Times New Roman" panose="02020603050405020304" pitchFamily="18" charset="0"/>
                <a:cs typeface="Times New Roman" panose="02020603050405020304" pitchFamily="18" charset="0"/>
              </a:rPr>
              <a:t>. Manufacturing </a:t>
            </a:r>
            <a:r>
              <a:rPr lang="en-GB" sz="2000" b="1" dirty="0" smtClean="0">
                <a:solidFill>
                  <a:srgbClr val="212121"/>
                </a:solidFill>
                <a:latin typeface="Times New Roman" panose="02020603050405020304" pitchFamily="18" charset="0"/>
                <a:cs typeface="Times New Roman" panose="02020603050405020304" pitchFamily="18" charset="0"/>
              </a:rPr>
              <a:t>system</a:t>
            </a:r>
            <a:r>
              <a:rPr lang="en-GB" sz="2000" dirty="0" smtClean="0">
                <a:solidFill>
                  <a:srgbClr val="212121"/>
                </a:solidFill>
                <a:latin typeface="Times New Roman" panose="02020603050405020304" pitchFamily="18" charset="0"/>
                <a:cs typeface="Times New Roman" panose="02020603050405020304" pitchFamily="18" charset="0"/>
              </a:rPr>
              <a:t>:-The </a:t>
            </a:r>
            <a:r>
              <a:rPr lang="en-GB" sz="2000" dirty="0">
                <a:solidFill>
                  <a:srgbClr val="212121"/>
                </a:solidFill>
                <a:latin typeface="Times New Roman" panose="02020603050405020304" pitchFamily="18" charset="0"/>
                <a:cs typeface="Times New Roman" panose="02020603050405020304" pitchFamily="18" charset="0"/>
              </a:rPr>
              <a:t>manufacturing arena includes various examples of the cost function. Based on the same, the need to find an optimal set of parameters for such functions poses a </a:t>
            </a:r>
            <a:r>
              <a:rPr lang="en-GB" sz="2000" dirty="0" err="1" smtClean="0">
                <a:solidFill>
                  <a:srgbClr val="212121"/>
                </a:solidFill>
                <a:latin typeface="Times New Roman" panose="02020603050405020304" pitchFamily="18" charset="0"/>
                <a:cs typeface="Times New Roman" panose="02020603050405020304" pitchFamily="18" charset="0"/>
              </a:rPr>
              <a:t>problem.Genetic</a:t>
            </a:r>
            <a:r>
              <a:rPr lang="en-GB" sz="2000" dirty="0" smtClean="0">
                <a:solidFill>
                  <a:srgbClr val="212121"/>
                </a:solidFill>
                <a:latin typeface="Times New Roman" panose="02020603050405020304" pitchFamily="18" charset="0"/>
                <a:cs typeface="Times New Roman" panose="02020603050405020304" pitchFamily="18" charset="0"/>
              </a:rPr>
              <a:t> </a:t>
            </a:r>
            <a:r>
              <a:rPr lang="en-GB" sz="2000" dirty="0">
                <a:solidFill>
                  <a:srgbClr val="212121"/>
                </a:solidFill>
                <a:latin typeface="Times New Roman" panose="02020603050405020304" pitchFamily="18" charset="0"/>
                <a:cs typeface="Times New Roman" panose="02020603050405020304" pitchFamily="18" charset="0"/>
              </a:rPr>
              <a:t>optimization performs this task of using the optimized set of parameters to minimize the cost function. It also finds application in product manufacturing to achieve optimum production plans by considering dynamic conditions like capacity, inventories, or material quality.</a:t>
            </a:r>
            <a:endParaRPr lang="en-GB" sz="2000" b="0" i="0" dirty="0">
              <a:solidFill>
                <a:srgbClr val="21212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3392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118</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323528" y="1124744"/>
            <a:ext cx="8640960" cy="5078313"/>
          </a:xfrm>
          <a:prstGeom prst="rect">
            <a:avLst/>
          </a:prstGeom>
        </p:spPr>
        <p:txBody>
          <a:bodyPr wrap="square">
            <a:spAutoFit/>
          </a:bodyPr>
          <a:lstStyle/>
          <a:p>
            <a:pPr fontAlgn="base"/>
            <a:r>
              <a:rPr lang="en-GB" b="1" dirty="0">
                <a:solidFill>
                  <a:srgbClr val="212121"/>
                </a:solidFill>
                <a:latin typeface="Times New Roman" panose="02020603050405020304" pitchFamily="18" charset="0"/>
                <a:cs typeface="Times New Roman" panose="02020603050405020304" pitchFamily="18" charset="0"/>
              </a:rPr>
              <a:t>9. Financial </a:t>
            </a:r>
            <a:r>
              <a:rPr lang="en-GB" b="1" dirty="0" smtClean="0">
                <a:solidFill>
                  <a:srgbClr val="212121"/>
                </a:solidFill>
                <a:latin typeface="Times New Roman" panose="02020603050405020304" pitchFamily="18" charset="0"/>
                <a:cs typeface="Times New Roman" panose="02020603050405020304" pitchFamily="18" charset="0"/>
              </a:rPr>
              <a:t>markets:-</a:t>
            </a:r>
            <a:r>
              <a:rPr lang="en-GB" dirty="0" smtClean="0">
                <a:solidFill>
                  <a:srgbClr val="212121"/>
                </a:solidFill>
                <a:latin typeface="Times New Roman" panose="02020603050405020304" pitchFamily="18" charset="0"/>
                <a:cs typeface="Times New Roman" panose="02020603050405020304" pitchFamily="18" charset="0"/>
              </a:rPr>
              <a:t>A </a:t>
            </a:r>
            <a:r>
              <a:rPr lang="en-GB" dirty="0">
                <a:solidFill>
                  <a:srgbClr val="212121"/>
                </a:solidFill>
                <a:latin typeface="Times New Roman" panose="02020603050405020304" pitchFamily="18" charset="0"/>
                <a:cs typeface="Times New Roman" panose="02020603050405020304" pitchFamily="18" charset="0"/>
              </a:rPr>
              <a:t>variety of issues can be solved using genetic optimization in the financial market. It helps in finding an optimal combination of parameters that can affect the trades or market rules. </a:t>
            </a:r>
            <a:endParaRPr lang="en-GB" dirty="0" smtClean="0">
              <a:solidFill>
                <a:srgbClr val="212121"/>
              </a:solidFill>
              <a:latin typeface="Times New Roman" panose="02020603050405020304" pitchFamily="18" charset="0"/>
              <a:cs typeface="Times New Roman" panose="02020603050405020304" pitchFamily="18" charset="0"/>
            </a:endParaRPr>
          </a:p>
          <a:p>
            <a:pPr fontAlgn="base"/>
            <a:endParaRPr lang="en-GB" dirty="0" smtClean="0">
              <a:solidFill>
                <a:srgbClr val="212121"/>
              </a:solidFill>
              <a:latin typeface="Times New Roman" panose="02020603050405020304" pitchFamily="18" charset="0"/>
              <a:cs typeface="Times New Roman" panose="02020603050405020304" pitchFamily="18" charset="0"/>
            </a:endParaRPr>
          </a:p>
          <a:p>
            <a:pPr fontAlgn="base"/>
            <a:endParaRPr lang="en-GB" dirty="0">
              <a:solidFill>
                <a:srgbClr val="212121"/>
              </a:solidFill>
              <a:latin typeface="Times New Roman" panose="02020603050405020304" pitchFamily="18" charset="0"/>
              <a:cs typeface="Times New Roman" panose="02020603050405020304" pitchFamily="18" charset="0"/>
            </a:endParaRPr>
          </a:p>
          <a:p>
            <a:pPr fontAlgn="base"/>
            <a:r>
              <a:rPr lang="en-GB" b="1" dirty="0">
                <a:solidFill>
                  <a:srgbClr val="212121"/>
                </a:solidFill>
                <a:latin typeface="Times New Roman" panose="02020603050405020304" pitchFamily="18" charset="0"/>
                <a:cs typeface="Times New Roman" panose="02020603050405020304" pitchFamily="18" charset="0"/>
              </a:rPr>
              <a:t>10. Medical </a:t>
            </a:r>
            <a:r>
              <a:rPr lang="en-GB" b="1" dirty="0" smtClean="0">
                <a:solidFill>
                  <a:srgbClr val="212121"/>
                </a:solidFill>
                <a:latin typeface="Times New Roman" panose="02020603050405020304" pitchFamily="18" charset="0"/>
                <a:cs typeface="Times New Roman" panose="02020603050405020304" pitchFamily="18" charset="0"/>
              </a:rPr>
              <a:t>science:-</a:t>
            </a:r>
            <a:r>
              <a:rPr lang="en-GB" dirty="0" smtClean="0">
                <a:solidFill>
                  <a:srgbClr val="212121"/>
                </a:solidFill>
                <a:latin typeface="Times New Roman" panose="02020603050405020304" pitchFamily="18" charset="0"/>
                <a:cs typeface="Times New Roman" panose="02020603050405020304" pitchFamily="18" charset="0"/>
              </a:rPr>
              <a:t>Medical </a:t>
            </a:r>
            <a:r>
              <a:rPr lang="en-GB" dirty="0">
                <a:solidFill>
                  <a:srgbClr val="212121"/>
                </a:solidFill>
                <a:latin typeface="Times New Roman" panose="02020603050405020304" pitchFamily="18" charset="0"/>
                <a:cs typeface="Times New Roman" panose="02020603050405020304" pitchFamily="18" charset="0"/>
              </a:rPr>
              <a:t>signs have an array of use cases for genetic optimization. The areas of predictive analysis include protein prediction, RNA structure prediction, operon prediction, and </a:t>
            </a:r>
            <a:r>
              <a:rPr lang="en-GB" dirty="0" smtClean="0">
                <a:solidFill>
                  <a:srgbClr val="212121"/>
                </a:solidFill>
                <a:latin typeface="Times New Roman" panose="02020603050405020304" pitchFamily="18" charset="0"/>
                <a:cs typeface="Times New Roman" panose="02020603050405020304" pitchFamily="18" charset="0"/>
              </a:rPr>
              <a:t>others. Other </a:t>
            </a:r>
            <a:r>
              <a:rPr lang="en-GB" dirty="0">
                <a:solidFill>
                  <a:srgbClr val="212121"/>
                </a:solidFill>
                <a:latin typeface="Times New Roman" panose="02020603050405020304" pitchFamily="18" charset="0"/>
                <a:cs typeface="Times New Roman" panose="02020603050405020304" pitchFamily="18" charset="0"/>
              </a:rPr>
              <a:t>processes such as protein folding, gene expression profiling analysis, bioinformatics multiple sequence alignment, or some of the process alignment that uses genetic optimisation</a:t>
            </a:r>
            <a:r>
              <a:rPr lang="en-GB" dirty="0" smtClean="0">
                <a:solidFill>
                  <a:srgbClr val="212121"/>
                </a:solidFill>
                <a:latin typeface="Times New Roman" panose="02020603050405020304" pitchFamily="18" charset="0"/>
                <a:cs typeface="Times New Roman" panose="02020603050405020304" pitchFamily="18" charset="0"/>
              </a:rPr>
              <a:t>.</a:t>
            </a:r>
          </a:p>
          <a:p>
            <a:pPr fontAlgn="base"/>
            <a:endParaRPr lang="en-GB" dirty="0" smtClean="0">
              <a:solidFill>
                <a:srgbClr val="212121"/>
              </a:solidFill>
              <a:latin typeface="Times New Roman" panose="02020603050405020304" pitchFamily="18" charset="0"/>
              <a:cs typeface="Times New Roman" panose="02020603050405020304" pitchFamily="18" charset="0"/>
            </a:endParaRPr>
          </a:p>
          <a:p>
            <a:pPr fontAlgn="base"/>
            <a:endParaRPr lang="en-GB" dirty="0">
              <a:solidFill>
                <a:srgbClr val="212121"/>
              </a:solidFill>
              <a:latin typeface="Times New Roman" panose="02020603050405020304" pitchFamily="18" charset="0"/>
              <a:cs typeface="Times New Roman" panose="02020603050405020304" pitchFamily="18" charset="0"/>
            </a:endParaRPr>
          </a:p>
          <a:p>
            <a:pPr fontAlgn="base"/>
            <a:r>
              <a:rPr lang="en-GB" b="1" dirty="0">
                <a:solidFill>
                  <a:srgbClr val="212121"/>
                </a:solidFill>
                <a:latin typeface="Times New Roman" panose="02020603050405020304" pitchFamily="18" charset="0"/>
                <a:cs typeface="Times New Roman" panose="02020603050405020304" pitchFamily="18" charset="0"/>
              </a:rPr>
              <a:t>11. Task </a:t>
            </a:r>
            <a:r>
              <a:rPr lang="en-GB" b="1" dirty="0" smtClean="0">
                <a:solidFill>
                  <a:srgbClr val="212121"/>
                </a:solidFill>
                <a:latin typeface="Times New Roman" panose="02020603050405020304" pitchFamily="18" charset="0"/>
                <a:cs typeface="Times New Roman" panose="02020603050405020304" pitchFamily="18" charset="0"/>
              </a:rPr>
              <a:t>scheduling:-</a:t>
            </a:r>
            <a:r>
              <a:rPr lang="en-GB" dirty="0" smtClean="0">
                <a:solidFill>
                  <a:srgbClr val="212121"/>
                </a:solidFill>
                <a:latin typeface="Times New Roman" panose="02020603050405020304" pitchFamily="18" charset="0"/>
                <a:cs typeface="Times New Roman" panose="02020603050405020304" pitchFamily="18" charset="0"/>
              </a:rPr>
              <a:t>Genetic </a:t>
            </a:r>
            <a:r>
              <a:rPr lang="en-GB" dirty="0">
                <a:solidFill>
                  <a:srgbClr val="212121"/>
                </a:solidFill>
                <a:latin typeface="Times New Roman" panose="02020603050405020304" pitchFamily="18" charset="0"/>
                <a:cs typeface="Times New Roman" panose="02020603050405020304" pitchFamily="18" charset="0"/>
              </a:rPr>
              <a:t>machine learning algorithms are used to derive optimal schedules that satisfy certain constraints related to a </a:t>
            </a:r>
            <a:r>
              <a:rPr lang="en-GB" dirty="0" smtClean="0">
                <a:solidFill>
                  <a:srgbClr val="212121"/>
                </a:solidFill>
                <a:latin typeface="Times New Roman" panose="02020603050405020304" pitchFamily="18" charset="0"/>
                <a:cs typeface="Times New Roman" panose="02020603050405020304" pitchFamily="18" charset="0"/>
              </a:rPr>
              <a:t>problem. For </a:t>
            </a:r>
            <a:r>
              <a:rPr lang="en-GB" dirty="0">
                <a:solidFill>
                  <a:srgbClr val="212121"/>
                </a:solidFill>
                <a:latin typeface="Times New Roman" panose="02020603050405020304" pitchFamily="18" charset="0"/>
                <a:cs typeface="Times New Roman" panose="02020603050405020304" pitchFamily="18" charset="0"/>
              </a:rPr>
              <a:t>instance: assume that you have to prepare the schedule for the semester exams for University. The genetic algorithm will find the best optimal schedule for the university considering all the constraints like the number of classrooms, the number of students, the total number of courses and subjects, and others.</a:t>
            </a:r>
            <a:endParaRPr lang="en-GB" b="0" i="0" dirty="0">
              <a:solidFill>
                <a:srgbClr val="21212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06023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119</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1138773"/>
          </a:xfrm>
          <a:prstGeom prst="rect">
            <a:avLst/>
          </a:prstGeom>
        </p:spPr>
        <p:txBody>
          <a:bodyPr wrap="square">
            <a:spAutoFit/>
          </a:bodyPr>
          <a:lstStyle/>
          <a:p>
            <a:pPr algn="r"/>
            <a:r>
              <a:rPr lang="en-US" sz="3200" dirty="0" smtClean="0">
                <a:latin typeface="Times New Roman" panose="02020603050405020304" pitchFamily="18" charset="0"/>
                <a:cs typeface="Times New Roman" panose="02020603050405020304" pitchFamily="18" charset="0"/>
              </a:rPr>
              <a:t>Genetic Algorithm with example</a:t>
            </a:r>
            <a:endParaRPr lang="en-US" sz="3200" dirty="0">
              <a:latin typeface="Times New Roman" panose="02020603050405020304" pitchFamily="18" charset="0"/>
              <a:cs typeface="Times New Roman" panose="02020603050405020304" pitchFamily="18" charset="0"/>
            </a:endParaRPr>
          </a:p>
          <a:p>
            <a:pPr algn="r"/>
            <a:r>
              <a:rPr lang="en-US" sz="3600" b="1" dirty="0" smtClean="0">
                <a:latin typeface="Times New Roman" panose="02020603050405020304" pitchFamily="18" charset="0"/>
                <a:cs typeface="Times New Roman" panose="02020603050405020304" pitchFamily="18" charset="0"/>
              </a:rPr>
              <a:t> </a:t>
            </a:r>
          </a:p>
        </p:txBody>
      </p:sp>
      <p:sp>
        <p:nvSpPr>
          <p:cNvPr id="6" name="Rectangle 5"/>
          <p:cNvSpPr/>
          <p:nvPr/>
        </p:nvSpPr>
        <p:spPr>
          <a:xfrm>
            <a:off x="316926" y="1897284"/>
            <a:ext cx="8352928" cy="3785652"/>
          </a:xfrm>
          <a:prstGeom prst="rect">
            <a:avLst/>
          </a:prstGeom>
        </p:spPr>
        <p:txBody>
          <a:bodyPr wrap="square">
            <a:spAutoFit/>
          </a:bodyPr>
          <a:lstStyle/>
          <a:p>
            <a:pPr algn="just" fontAlgn="base"/>
            <a:r>
              <a:rPr lang="en-GB" sz="2000" b="1" dirty="0">
                <a:solidFill>
                  <a:srgbClr val="212121"/>
                </a:solidFill>
                <a:latin typeface="Times New Roman" panose="02020603050405020304" pitchFamily="18" charset="0"/>
                <a:cs typeface="Times New Roman" panose="02020603050405020304" pitchFamily="18" charset="0"/>
              </a:rPr>
              <a:t>12. </a:t>
            </a:r>
            <a:r>
              <a:rPr lang="en-GB" sz="2000" b="1" dirty="0" smtClean="0">
                <a:solidFill>
                  <a:srgbClr val="212121"/>
                </a:solidFill>
                <a:latin typeface="Times New Roman" panose="02020603050405020304" pitchFamily="18" charset="0"/>
                <a:cs typeface="Times New Roman" panose="02020603050405020304" pitchFamily="18" charset="0"/>
              </a:rPr>
              <a:t>Economics: </a:t>
            </a:r>
            <a:r>
              <a:rPr lang="en-GB" sz="2000" dirty="0" smtClean="0">
                <a:solidFill>
                  <a:srgbClr val="212121"/>
                </a:solidFill>
                <a:latin typeface="Times New Roman" panose="02020603050405020304" pitchFamily="18" charset="0"/>
                <a:cs typeface="Times New Roman" panose="02020603050405020304" pitchFamily="18" charset="0"/>
              </a:rPr>
              <a:t>Economics </a:t>
            </a:r>
            <a:r>
              <a:rPr lang="en-GB" sz="2000" dirty="0">
                <a:solidFill>
                  <a:srgbClr val="212121"/>
                </a:solidFill>
                <a:latin typeface="Times New Roman" panose="02020603050405020304" pitchFamily="18" charset="0"/>
                <a:cs typeface="Times New Roman" panose="02020603050405020304" pitchFamily="18" charset="0"/>
              </a:rPr>
              <a:t>is the study of resource utilization in the production, distribution, and complete consumption of goods and services over a time period. The genetic algorithm creates models of demand and supply that derive asset pricing, game theory, and others</a:t>
            </a:r>
            <a:r>
              <a:rPr lang="en-GB" sz="2000" dirty="0" smtClean="0">
                <a:solidFill>
                  <a:srgbClr val="212121"/>
                </a:solidFill>
                <a:latin typeface="Times New Roman" panose="02020603050405020304" pitchFamily="18" charset="0"/>
                <a:cs typeface="Times New Roman" panose="02020603050405020304" pitchFamily="18" charset="0"/>
              </a:rPr>
              <a:t>.</a:t>
            </a:r>
          </a:p>
          <a:p>
            <a:pPr fontAlgn="base"/>
            <a:endParaRPr lang="en-GB" sz="2000" dirty="0" smtClean="0">
              <a:solidFill>
                <a:srgbClr val="212121"/>
              </a:solidFill>
              <a:latin typeface="Times New Roman" panose="02020603050405020304" pitchFamily="18" charset="0"/>
              <a:cs typeface="Times New Roman" panose="02020603050405020304" pitchFamily="18" charset="0"/>
            </a:endParaRPr>
          </a:p>
          <a:p>
            <a:pPr fontAlgn="base"/>
            <a:endParaRPr lang="en-GB" sz="2000" dirty="0">
              <a:solidFill>
                <a:srgbClr val="212121"/>
              </a:solidFill>
              <a:latin typeface="Times New Roman" panose="02020603050405020304" pitchFamily="18" charset="0"/>
              <a:cs typeface="Times New Roman" panose="02020603050405020304" pitchFamily="18" charset="0"/>
            </a:endParaRPr>
          </a:p>
          <a:p>
            <a:pPr fontAlgn="base"/>
            <a:endParaRPr lang="en-GB" sz="2000" dirty="0">
              <a:solidFill>
                <a:srgbClr val="212121"/>
              </a:solidFill>
              <a:latin typeface="Times New Roman" panose="02020603050405020304" pitchFamily="18" charset="0"/>
              <a:cs typeface="Times New Roman" panose="02020603050405020304" pitchFamily="18" charset="0"/>
            </a:endParaRPr>
          </a:p>
          <a:p>
            <a:pPr algn="just" fontAlgn="base"/>
            <a:r>
              <a:rPr lang="en-GB" sz="2000" b="1" dirty="0">
                <a:solidFill>
                  <a:srgbClr val="212121"/>
                </a:solidFill>
                <a:latin typeface="Times New Roman" panose="02020603050405020304" pitchFamily="18" charset="0"/>
                <a:cs typeface="Times New Roman" panose="02020603050405020304" pitchFamily="18" charset="0"/>
              </a:rPr>
              <a:t>13. </a:t>
            </a:r>
            <a:r>
              <a:rPr lang="en-GB" sz="2000" b="1" dirty="0" smtClean="0">
                <a:solidFill>
                  <a:srgbClr val="212121"/>
                </a:solidFill>
                <a:latin typeface="Times New Roman" panose="02020603050405020304" pitchFamily="18" charset="0"/>
                <a:cs typeface="Times New Roman" panose="02020603050405020304" pitchFamily="18" charset="0"/>
              </a:rPr>
              <a:t>Robotics: </a:t>
            </a:r>
            <a:r>
              <a:rPr lang="en-GB" sz="2000" dirty="0" smtClean="0">
                <a:solidFill>
                  <a:srgbClr val="212121"/>
                </a:solidFill>
                <a:latin typeface="Times New Roman" panose="02020603050405020304" pitchFamily="18" charset="0"/>
                <a:cs typeface="Times New Roman" panose="02020603050405020304" pitchFamily="18" charset="0"/>
              </a:rPr>
              <a:t>Robotics </a:t>
            </a:r>
            <a:r>
              <a:rPr lang="en-GB" sz="2000" dirty="0">
                <a:solidFill>
                  <a:srgbClr val="212121"/>
                </a:solidFill>
                <a:latin typeface="Times New Roman" panose="02020603050405020304" pitchFamily="18" charset="0"/>
                <a:cs typeface="Times New Roman" panose="02020603050405020304" pitchFamily="18" charset="0"/>
              </a:rPr>
              <a:t>comprises the construction, design, and working of the autonomous robot. Genetic algorithms contribute to the robotics field by providing the necessary insight into the decisions made by the robot. It generates optimal routes for the robot so that it can use the least amount of resources to get to the desired position.</a:t>
            </a:r>
            <a:endParaRPr lang="en-GB" sz="2000" b="0" i="0" dirty="0">
              <a:solidFill>
                <a:srgbClr val="21212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7369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1ADDC-5091-4FA2-92CA-AA409ECBD57F}"/>
              </a:ext>
            </a:extLst>
          </p:cNvPr>
          <p:cNvSpPr>
            <a:spLocks noGrp="1"/>
          </p:cNvSpPr>
          <p:nvPr>
            <p:ph type="title"/>
          </p:nvPr>
        </p:nvSpPr>
        <p:spPr>
          <a:xfrm>
            <a:off x="457200" y="274638"/>
            <a:ext cx="8435280" cy="1095375"/>
          </a:xfrm>
        </p:spPr>
        <p:txBody>
          <a:bodyPr>
            <a:normAutofit fontScale="90000"/>
          </a:bodyPr>
          <a:lstStyle/>
          <a:p>
            <a:pPr algn="r"/>
            <a:r>
              <a:rPr lang="en-US" dirty="0" smtClean="0"/>
              <a:t>	</a:t>
            </a:r>
            <a:r>
              <a:rPr lang="en-US" sz="4000" dirty="0" smtClean="0">
                <a:latin typeface="Times New Roman" panose="02020603050405020304" pitchFamily="18" charset="0"/>
                <a:cs typeface="Times New Roman" panose="02020603050405020304" pitchFamily="18" charset="0"/>
              </a:rPr>
              <a:t>A </a:t>
            </a:r>
            <a:r>
              <a:rPr lang="en-US" sz="4000" dirty="0">
                <a:latin typeface="Times New Roman" panose="02020603050405020304" pitchFamily="18" charset="0"/>
                <a:cs typeface="Times New Roman" panose="02020603050405020304" pitchFamily="18" charset="0"/>
              </a:rPr>
              <a:t>B</a:t>
            </a:r>
            <a:r>
              <a:rPr lang="en-US" sz="4000" dirty="0" smtClean="0">
                <a:latin typeface="Times New Roman" panose="02020603050405020304" pitchFamily="18" charset="0"/>
                <a:cs typeface="Times New Roman" panose="02020603050405020304" pitchFamily="18" charset="0"/>
              </a:rPr>
              <a:t>rief Account </a:t>
            </a:r>
            <a:r>
              <a:rPr lang="en-US" sz="4000" dirty="0">
                <a:latin typeface="Times New Roman" panose="02020603050405020304" pitchFamily="18" charset="0"/>
                <a:cs typeface="Times New Roman" panose="02020603050405020304" pitchFamily="18" charset="0"/>
              </a:rPr>
              <a:t>on </a:t>
            </a:r>
            <a:r>
              <a:rPr lang="en-US" sz="4000" dirty="0" smtClean="0">
                <a:latin typeface="Times New Roman" panose="02020603050405020304" pitchFamily="18" charset="0"/>
                <a:cs typeface="Times New Roman" panose="02020603050405020304" pitchFamily="18" charset="0"/>
              </a:rPr>
              <a:t>Evolution</a:t>
            </a:r>
            <a:br>
              <a:rPr lang="en-US" sz="4000" dirty="0" smtClean="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 Natural Selection</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46AADF1-56C1-42E3-B24B-07FC65FE45C3}"/>
              </a:ext>
            </a:extLst>
          </p:cNvPr>
          <p:cNvPicPr>
            <a:picLocks noGrp="1" noChangeAspect="1"/>
          </p:cNvPicPr>
          <p:nvPr>
            <p:ph idx="1"/>
          </p:nvPr>
        </p:nvPicPr>
        <p:blipFill>
          <a:blip r:embed="rId2"/>
          <a:stretch>
            <a:fillRect/>
          </a:stretch>
        </p:blipFill>
        <p:spPr>
          <a:xfrm>
            <a:off x="462623" y="1600200"/>
            <a:ext cx="8218753" cy="4525963"/>
          </a:xfrm>
          <a:prstGeom prst="rect">
            <a:avLst/>
          </a:prstGeom>
        </p:spPr>
      </p:pic>
      <p:sp>
        <p:nvSpPr>
          <p:cNvPr id="4" name="Footer Placeholder 3">
            <a:extLst>
              <a:ext uri="{FF2B5EF4-FFF2-40B4-BE49-F238E27FC236}">
                <a16:creationId xmlns:a16="http://schemas.microsoft.com/office/drawing/2014/main" id="{F37762B9-1CFA-49FF-BF69-6AABD337AB3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21AE450-C03E-49C4-B04C-69B036AABC74}"/>
              </a:ext>
            </a:extLst>
          </p:cNvPr>
          <p:cNvSpPr>
            <a:spLocks noGrp="1"/>
          </p:cNvSpPr>
          <p:nvPr>
            <p:ph type="sldNum" sz="quarter" idx="12"/>
          </p:nvPr>
        </p:nvSpPr>
        <p:spPr/>
        <p:txBody>
          <a:bodyPr/>
          <a:lstStyle/>
          <a:p>
            <a:fld id="{BB055922-87EB-483D-8474-2C9330A0D922}" type="slidenum">
              <a:rPr lang="en-US" smtClean="0"/>
              <a:t>12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02454"/>
            <a:ext cx="1755726" cy="1267559"/>
          </a:xfrm>
          <a:prstGeom prst="rect">
            <a:avLst/>
          </a:prstGeom>
        </p:spPr>
      </p:pic>
      <p:sp>
        <p:nvSpPr>
          <p:cNvPr id="3" name="Rectangle 2"/>
          <p:cNvSpPr/>
          <p:nvPr/>
        </p:nvSpPr>
        <p:spPr>
          <a:xfrm>
            <a:off x="4067944" y="5589240"/>
            <a:ext cx="1368152" cy="360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smtClean="0">
                <a:latin typeface="Times New Roman" panose="02020603050405020304" pitchFamily="18" charset="0"/>
                <a:cs typeface="Times New Roman" panose="02020603050405020304" pitchFamily="18" charset="0"/>
              </a:rPr>
              <a:t>RANKING</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40421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120</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70" y="5439"/>
            <a:ext cx="1755726" cy="844527"/>
          </a:xfrm>
          <a:prstGeom prst="rect">
            <a:avLst/>
          </a:prstGeom>
        </p:spPr>
      </p:pic>
      <p:sp>
        <p:nvSpPr>
          <p:cNvPr id="5" name="Rectangle 4"/>
          <p:cNvSpPr/>
          <p:nvPr/>
        </p:nvSpPr>
        <p:spPr>
          <a:xfrm>
            <a:off x="1732356" y="5439"/>
            <a:ext cx="7382509" cy="646331"/>
          </a:xfrm>
          <a:prstGeom prst="rect">
            <a:avLst/>
          </a:prstGeom>
        </p:spPr>
        <p:txBody>
          <a:bodyPr wrap="square">
            <a:spAutoFit/>
          </a:bodyPr>
          <a:lstStyle/>
          <a:p>
            <a:pPr algn="ctr"/>
            <a:r>
              <a:rPr lang="en-US" sz="3600" dirty="0" smtClean="0">
                <a:latin typeface="Times New Roman" panose="02020603050405020304" pitchFamily="18" charset="0"/>
                <a:cs typeface="Times New Roman" panose="02020603050405020304" pitchFamily="18" charset="0"/>
              </a:rPr>
              <a:t> Introduction to genetic programming</a:t>
            </a:r>
          </a:p>
        </p:txBody>
      </p:sp>
      <p:sp>
        <p:nvSpPr>
          <p:cNvPr id="6" name="Rectangle 5"/>
          <p:cNvSpPr/>
          <p:nvPr/>
        </p:nvSpPr>
        <p:spPr>
          <a:xfrm>
            <a:off x="179512" y="980728"/>
            <a:ext cx="8507288" cy="4401205"/>
          </a:xfrm>
          <a:prstGeom prst="rect">
            <a:avLst/>
          </a:prstGeom>
        </p:spPr>
        <p:txBody>
          <a:bodyPr wrap="square">
            <a:spAutoFit/>
          </a:bodyPr>
          <a:lstStyle/>
          <a:p>
            <a:pPr marL="342900" indent="-342900" algn="just">
              <a:buFont typeface="Wingdings" panose="05000000000000000000" pitchFamily="2" charset="2"/>
              <a:buChar char="Ø"/>
            </a:pPr>
            <a:r>
              <a:rPr lang="en-GB" sz="2000" dirty="0">
                <a:solidFill>
                  <a:srgbClr val="292929"/>
                </a:solidFill>
                <a:latin typeface="Times New Roman" panose="02020603050405020304" pitchFamily="18" charset="0"/>
                <a:cs typeface="Times New Roman" panose="02020603050405020304" pitchFamily="18" charset="0"/>
              </a:rPr>
              <a:t>Genetic programming is a specialization of genetic algorithms where each individual is a computer </a:t>
            </a:r>
            <a:r>
              <a:rPr lang="en-GB" sz="2000" dirty="0" smtClean="0">
                <a:solidFill>
                  <a:srgbClr val="292929"/>
                </a:solidFill>
                <a:latin typeface="Times New Roman" panose="02020603050405020304" pitchFamily="18" charset="0"/>
                <a:cs typeface="Times New Roman" panose="02020603050405020304" pitchFamily="18" charset="0"/>
              </a:rPr>
              <a:t>program.</a:t>
            </a:r>
          </a:p>
          <a:p>
            <a:pPr algn="just"/>
            <a:endParaRPr lang="en-GB" sz="2000" dirty="0" smtClean="0">
              <a:solidFill>
                <a:srgbClr val="292929"/>
              </a:solidFill>
              <a:latin typeface="Times New Roman" panose="02020603050405020304" pitchFamily="18" charset="0"/>
              <a:cs typeface="Times New Roman" panose="02020603050405020304" pitchFamily="18" charset="0"/>
            </a:endParaRPr>
          </a:p>
          <a:p>
            <a:pPr algn="just"/>
            <a:endParaRPr lang="en-GB" sz="2000" dirty="0">
              <a:solidFill>
                <a:srgbClr val="292929"/>
              </a:solidFill>
              <a:latin typeface="Times New Roman" panose="02020603050405020304" pitchFamily="18" charset="0"/>
              <a:cs typeface="Times New Roman" panose="02020603050405020304" pitchFamily="18" charset="0"/>
            </a:endParaRPr>
          </a:p>
          <a:p>
            <a:pPr algn="just"/>
            <a:endParaRPr lang="en-GB" sz="2000" dirty="0" smtClean="0">
              <a:solidFill>
                <a:srgbClr val="292929"/>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Genetic Programming(or GP) introduced by Mr. John </a:t>
            </a:r>
            <a:r>
              <a:rPr lang="en-GB" sz="2000" dirty="0" err="1" smtClean="0">
                <a:latin typeface="Times New Roman" panose="02020603050405020304" pitchFamily="18" charset="0"/>
                <a:cs typeface="Times New Roman" panose="02020603050405020304" pitchFamily="18" charset="0"/>
              </a:rPr>
              <a:t>Koza</a:t>
            </a:r>
            <a:r>
              <a:rPr lang="en-GB" sz="2000" dirty="0" smtClean="0">
                <a:latin typeface="Times New Roman" panose="02020603050405020304" pitchFamily="18" charset="0"/>
                <a:cs typeface="Times New Roman" panose="02020603050405020304" pitchFamily="18" charset="0"/>
              </a:rPr>
              <a:t>.</a:t>
            </a:r>
          </a:p>
          <a:p>
            <a:pPr algn="just"/>
            <a:endParaRPr lang="en-GB" sz="2000" dirty="0">
              <a:latin typeface="Times New Roman" panose="02020603050405020304" pitchFamily="18" charset="0"/>
              <a:cs typeface="Times New Roman" panose="02020603050405020304" pitchFamily="18" charset="0"/>
            </a:endParaRPr>
          </a:p>
          <a:p>
            <a:pPr algn="just"/>
            <a:endParaRPr lang="en-GB" sz="2000" dirty="0" smtClean="0">
              <a:latin typeface="Times New Roman" panose="02020603050405020304" pitchFamily="18" charset="0"/>
              <a:cs typeface="Times New Roman" panose="02020603050405020304" pitchFamily="18" charset="0"/>
            </a:endParaRPr>
          </a:p>
          <a:p>
            <a:pPr algn="just"/>
            <a:endParaRPr lang="en-GB" sz="2000" dirty="0">
              <a:latin typeface="Times New Roman" panose="02020603050405020304" pitchFamily="18" charset="0"/>
              <a:cs typeface="Times New Roman" panose="02020603050405020304" pitchFamily="18" charset="0"/>
            </a:endParaRPr>
          </a:p>
          <a:p>
            <a:pPr algn="just"/>
            <a:endParaRPr lang="en-GB" sz="20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GB" sz="2000" dirty="0" smtClean="0">
                <a:latin typeface="Times New Roman" panose="02020603050405020304" pitchFamily="18" charset="0"/>
                <a:cs typeface="Times New Roman" panose="02020603050405020304" pitchFamily="18" charset="0"/>
              </a:rPr>
              <a:t>Genetic </a:t>
            </a:r>
            <a:r>
              <a:rPr lang="en-GB" sz="2000" dirty="0">
                <a:latin typeface="Times New Roman" panose="02020603050405020304" pitchFamily="18" charset="0"/>
                <a:cs typeface="Times New Roman" panose="02020603050405020304" pitchFamily="18" charset="0"/>
              </a:rPr>
              <a:t>programming is a systematic method for getting computers to automatically solve a problem and iteratively transform a population of computer programs into a new generation of programs by applying analogs of naturally occurring genetic operations.</a:t>
            </a:r>
          </a:p>
        </p:txBody>
      </p:sp>
    </p:spTree>
    <p:extLst>
      <p:ext uri="{BB962C8B-B14F-4D97-AF65-F5344CB8AC3E}">
        <p14:creationId xmlns:p14="http://schemas.microsoft.com/office/powerpoint/2010/main" val="222130453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121</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6" name="Rectangle 3"/>
          <p:cNvSpPr>
            <a:spLocks noChangeArrowheads="1"/>
          </p:cNvSpPr>
          <p:nvPr/>
        </p:nvSpPr>
        <p:spPr bwMode="auto">
          <a:xfrm>
            <a:off x="0" y="-1348755"/>
            <a:ext cx="893193" cy="315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6300" b="0" i="0" u="none" strike="noStrike" cap="none" normalizeH="0" baseline="0" dirty="0" smtClean="0">
                <a:ln>
                  <a:noFill/>
                </a:ln>
                <a:solidFill>
                  <a:schemeClr val="tx1"/>
                </a:solidFill>
                <a:effectLst/>
                <a:latin typeface="Arial" panose="020B0604020202020204" pitchFamily="34" charset="0"/>
              </a:rPr>
              <a:t> </a:t>
            </a: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8" name="Picture 4" descr="Fuzzy Logic Contro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708920"/>
            <a:ext cx="7128792" cy="34563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71800" y="670613"/>
            <a:ext cx="6048672" cy="646331"/>
          </a:xfrm>
          <a:prstGeom prst="rect">
            <a:avLst/>
          </a:prstGeom>
        </p:spPr>
        <p:txBody>
          <a:bodyPr wrap="square">
            <a:spAutoFit/>
          </a:bodyPr>
          <a:lstStyle/>
          <a:p>
            <a:pPr lvl="0" eaLnBrk="0" fontAlgn="base" hangingPunct="0">
              <a:spcBef>
                <a:spcPct val="0"/>
              </a:spcBef>
              <a:spcAft>
                <a:spcPct val="0"/>
              </a:spcAft>
            </a:pPr>
            <a:r>
              <a:rPr lang="en-US" altLang="en-US" sz="3600" b="1" dirty="0" smtClean="0">
                <a:latin typeface="Arial" panose="020B0604020202020204" pitchFamily="34" charset="0"/>
              </a:rPr>
              <a:t>Fuzzy </a:t>
            </a:r>
            <a:r>
              <a:rPr lang="en-US" altLang="en-US" sz="3600" b="1" dirty="0">
                <a:latin typeface="Arial" panose="020B0604020202020204" pitchFamily="34" charset="0"/>
              </a:rPr>
              <a:t>Logic </a:t>
            </a:r>
            <a:r>
              <a:rPr lang="en-US" altLang="en-US" sz="3600" b="1" dirty="0" smtClean="0">
                <a:latin typeface="Arial" panose="020B0604020202020204" pitchFamily="34" charset="0"/>
              </a:rPr>
              <a:t>Control</a:t>
            </a:r>
            <a:endParaRPr lang="en-US" altLang="en-US" sz="3600" b="1" dirty="0">
              <a:latin typeface="Arial" panose="020B0604020202020204" pitchFamily="34" charset="0"/>
            </a:endParaRPr>
          </a:p>
        </p:txBody>
      </p:sp>
      <p:sp>
        <p:nvSpPr>
          <p:cNvPr id="8" name="Rectangle 7"/>
          <p:cNvSpPr/>
          <p:nvPr/>
        </p:nvSpPr>
        <p:spPr>
          <a:xfrm>
            <a:off x="539552" y="1869757"/>
            <a:ext cx="8280919" cy="369332"/>
          </a:xfrm>
          <a:prstGeom prst="rect">
            <a:avLst/>
          </a:prstGeom>
        </p:spPr>
        <p:txBody>
          <a:bodyPr wrap="square">
            <a:spAutoFit/>
          </a:bodyPr>
          <a:lstStyle/>
          <a:p>
            <a:pPr lvl="0" eaLnBrk="0" fontAlgn="base" hangingPunct="0">
              <a:spcBef>
                <a:spcPct val="0"/>
              </a:spcBef>
              <a:spcAft>
                <a:spcPct val="0"/>
              </a:spcAft>
            </a:pPr>
            <a:r>
              <a:rPr lang="en-US" altLang="en-US" dirty="0">
                <a:latin typeface="Arial" panose="020B0604020202020204" pitchFamily="34" charset="0"/>
              </a:rPr>
              <a:t>The following diagram shows the architecture of Fuzzy Logic Control (FLC).</a:t>
            </a:r>
            <a:endParaRPr lang="en-US" dirty="0"/>
          </a:p>
        </p:txBody>
      </p:sp>
    </p:spTree>
    <p:extLst>
      <p:ext uri="{BB962C8B-B14F-4D97-AF65-F5344CB8AC3E}">
        <p14:creationId xmlns:p14="http://schemas.microsoft.com/office/powerpoint/2010/main" val="12064199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122</a:t>
            </a:fld>
            <a:endParaRPr lang="en-US"/>
          </a:p>
        </p:txBody>
      </p:sp>
      <p:sp>
        <p:nvSpPr>
          <p:cNvPr id="4" name="Rectangle 3"/>
          <p:cNvSpPr/>
          <p:nvPr/>
        </p:nvSpPr>
        <p:spPr>
          <a:xfrm>
            <a:off x="611560" y="751344"/>
            <a:ext cx="8075240" cy="4708981"/>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Major Components of FLC</a:t>
            </a:r>
          </a:p>
          <a:p>
            <a:r>
              <a:rPr lang="en-US" sz="2000" dirty="0">
                <a:latin typeface="Times New Roman" panose="02020603050405020304" pitchFamily="18" charset="0"/>
                <a:cs typeface="Times New Roman" panose="02020603050405020304" pitchFamily="18" charset="0"/>
              </a:rPr>
              <a:t>Followings are the major components of the FLC as shown in the above figure −</a:t>
            </a:r>
          </a:p>
          <a:p>
            <a:pPr>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Fuzzifier</a:t>
            </a:r>
            <a:r>
              <a:rPr lang="en-US" sz="2000" dirty="0">
                <a:latin typeface="Times New Roman" panose="02020603050405020304" pitchFamily="18" charset="0"/>
                <a:cs typeface="Times New Roman" panose="02020603050405020304" pitchFamily="18" charset="0"/>
              </a:rPr>
              <a:t> − The role of </a:t>
            </a:r>
            <a:r>
              <a:rPr lang="en-US" sz="2000" dirty="0" err="1">
                <a:latin typeface="Times New Roman" panose="02020603050405020304" pitchFamily="18" charset="0"/>
                <a:cs typeface="Times New Roman" panose="02020603050405020304" pitchFamily="18" charset="0"/>
              </a:rPr>
              <a:t>fuzzifier</a:t>
            </a:r>
            <a:r>
              <a:rPr lang="en-US" sz="2000" dirty="0">
                <a:latin typeface="Times New Roman" panose="02020603050405020304" pitchFamily="18" charset="0"/>
                <a:cs typeface="Times New Roman" panose="02020603050405020304" pitchFamily="18" charset="0"/>
              </a:rPr>
              <a:t> is to convert the crisp input values into fuzzy values.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Fuzzy Knowledge Base</a:t>
            </a:r>
            <a:r>
              <a:rPr lang="en-US" sz="2000" dirty="0">
                <a:latin typeface="Times New Roman" panose="02020603050405020304" pitchFamily="18" charset="0"/>
                <a:cs typeface="Times New Roman" panose="02020603050405020304" pitchFamily="18" charset="0"/>
              </a:rPr>
              <a:t> − It stores the knowledge about all the input-output fuzzy relationships. It also has the membership function which defines the input variables to the fuzzy rule base and the output variables to the plant under control.</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Fuzzy Rule Base</a:t>
            </a:r>
            <a:r>
              <a:rPr lang="en-US" sz="2000" dirty="0">
                <a:latin typeface="Times New Roman" panose="02020603050405020304" pitchFamily="18" charset="0"/>
                <a:cs typeface="Times New Roman" panose="02020603050405020304" pitchFamily="18" charset="0"/>
              </a:rPr>
              <a:t> − It stores the knowledge about the operation of the process of domain.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Inference Engine</a:t>
            </a:r>
            <a:r>
              <a:rPr lang="en-US" sz="2000" dirty="0">
                <a:latin typeface="Times New Roman" panose="02020603050405020304" pitchFamily="18" charset="0"/>
                <a:cs typeface="Times New Roman" panose="02020603050405020304" pitchFamily="18" charset="0"/>
              </a:rPr>
              <a:t> − It acts as a kernel of any FLC. Basically it simulates human decisions by performing approximate reasoning.</a:t>
            </a:r>
          </a:p>
          <a:p>
            <a:pPr>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Defuzzifier</a:t>
            </a:r>
            <a:r>
              <a:rPr lang="en-US" sz="2000" dirty="0">
                <a:latin typeface="Times New Roman" panose="02020603050405020304" pitchFamily="18" charset="0"/>
                <a:cs typeface="Times New Roman" panose="02020603050405020304" pitchFamily="18" charset="0"/>
              </a:rPr>
              <a:t> − The role of </a:t>
            </a:r>
            <a:r>
              <a:rPr lang="en-US" sz="2000" dirty="0" err="1">
                <a:latin typeface="Times New Roman" panose="02020603050405020304" pitchFamily="18" charset="0"/>
                <a:cs typeface="Times New Roman" panose="02020603050405020304" pitchFamily="18" charset="0"/>
              </a:rPr>
              <a:t>defuzzifier</a:t>
            </a:r>
            <a:r>
              <a:rPr lang="en-US" sz="2000" dirty="0">
                <a:latin typeface="Times New Roman" panose="02020603050405020304" pitchFamily="18" charset="0"/>
                <a:cs typeface="Times New Roman" panose="02020603050405020304" pitchFamily="18" charset="0"/>
              </a:rPr>
              <a:t> is to convert the fuzzy values into crisp values getting from fuzzy inference engine.</a:t>
            </a:r>
          </a:p>
        </p:txBody>
      </p:sp>
    </p:spTree>
    <p:extLst>
      <p:ext uri="{BB962C8B-B14F-4D97-AF65-F5344CB8AC3E}">
        <p14:creationId xmlns:p14="http://schemas.microsoft.com/office/powerpoint/2010/main" val="263592408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123</a:t>
            </a:fld>
            <a:endParaRPr lang="en-US"/>
          </a:p>
        </p:txBody>
      </p:sp>
      <p:sp>
        <p:nvSpPr>
          <p:cNvPr id="4" name="Rectangle 3"/>
          <p:cNvSpPr/>
          <p:nvPr/>
        </p:nvSpPr>
        <p:spPr>
          <a:xfrm>
            <a:off x="683568" y="58847"/>
            <a:ext cx="8003232" cy="5324535"/>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Steps in Designing FLC</a:t>
            </a:r>
          </a:p>
          <a:p>
            <a:r>
              <a:rPr lang="en-US" sz="2000" dirty="0">
                <a:latin typeface="Times New Roman" panose="02020603050405020304" pitchFamily="18" charset="0"/>
                <a:cs typeface="Times New Roman" panose="02020603050405020304" pitchFamily="18" charset="0"/>
              </a:rPr>
              <a:t>Following are the steps involved in designing FLC −</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Identification of variables</a:t>
            </a:r>
            <a:r>
              <a:rPr lang="en-US" sz="2000" dirty="0">
                <a:latin typeface="Times New Roman" panose="02020603050405020304" pitchFamily="18" charset="0"/>
                <a:cs typeface="Times New Roman" panose="02020603050405020304" pitchFamily="18" charset="0"/>
              </a:rPr>
              <a:t> − Here, the input, output and state variables must be identified of the plant which is under consideration.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Fuzzy subset configuration</a:t>
            </a:r>
            <a:r>
              <a:rPr lang="en-US" sz="2000" dirty="0">
                <a:latin typeface="Times New Roman" panose="02020603050405020304" pitchFamily="18" charset="0"/>
                <a:cs typeface="Times New Roman" panose="02020603050405020304" pitchFamily="18" charset="0"/>
              </a:rPr>
              <a:t> − The universe of information is divided into number of fuzzy subsets and each subset is assigned a linguistic label. Always make sure that these fuzzy subsets include all the elements of universe.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Obtaining membership function</a:t>
            </a:r>
            <a:r>
              <a:rPr lang="en-US" sz="2000" dirty="0">
                <a:latin typeface="Times New Roman" panose="02020603050405020304" pitchFamily="18" charset="0"/>
                <a:cs typeface="Times New Roman" panose="02020603050405020304" pitchFamily="18" charset="0"/>
              </a:rPr>
              <a:t> − Now obtain the membership function for each fuzzy subset that we get in the above step.</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Fuzzy rule base configuration</a:t>
            </a:r>
            <a:r>
              <a:rPr lang="en-US" sz="2000" dirty="0">
                <a:latin typeface="Times New Roman" panose="02020603050405020304" pitchFamily="18" charset="0"/>
                <a:cs typeface="Times New Roman" panose="02020603050405020304" pitchFamily="18" charset="0"/>
              </a:rPr>
              <a:t> − Now formulate the fuzzy rule base by assigning relationship between fuzzy input and output.</a:t>
            </a:r>
          </a:p>
          <a:p>
            <a:pPr>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Fuzzification</a:t>
            </a:r>
            <a:r>
              <a:rPr lang="en-US" sz="2000" dirty="0">
                <a:latin typeface="Times New Roman" panose="02020603050405020304" pitchFamily="18" charset="0"/>
                <a:cs typeface="Times New Roman" panose="02020603050405020304" pitchFamily="18" charset="0"/>
              </a:rPr>
              <a:t> − The </a:t>
            </a:r>
            <a:r>
              <a:rPr lang="en-US" sz="2000" dirty="0" err="1">
                <a:latin typeface="Times New Roman" panose="02020603050405020304" pitchFamily="18" charset="0"/>
                <a:cs typeface="Times New Roman" panose="02020603050405020304" pitchFamily="18" charset="0"/>
              </a:rPr>
              <a:t>fuzzification</a:t>
            </a:r>
            <a:r>
              <a:rPr lang="en-US" sz="2000" dirty="0">
                <a:latin typeface="Times New Roman" panose="02020603050405020304" pitchFamily="18" charset="0"/>
                <a:cs typeface="Times New Roman" panose="02020603050405020304" pitchFamily="18" charset="0"/>
              </a:rPr>
              <a:t> process is initiated in this step.</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Combining fuzzy outputs</a:t>
            </a:r>
            <a:r>
              <a:rPr lang="en-US" sz="2000" dirty="0">
                <a:latin typeface="Times New Roman" panose="02020603050405020304" pitchFamily="18" charset="0"/>
                <a:cs typeface="Times New Roman" panose="02020603050405020304" pitchFamily="18" charset="0"/>
              </a:rPr>
              <a:t> − By applying fuzzy approximate reasoning, locate the fuzzy output and merge them.</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Defuzzification</a:t>
            </a:r>
            <a:r>
              <a:rPr lang="en-US" sz="2000" dirty="0">
                <a:latin typeface="Times New Roman" panose="02020603050405020304" pitchFamily="18" charset="0"/>
                <a:cs typeface="Times New Roman" panose="02020603050405020304" pitchFamily="18" charset="0"/>
              </a:rPr>
              <a:t> − Finally, initiate defuzzification process to form a crisp output.</a:t>
            </a:r>
          </a:p>
        </p:txBody>
      </p:sp>
    </p:spTree>
    <p:extLst>
      <p:ext uri="{BB962C8B-B14F-4D97-AF65-F5344CB8AC3E}">
        <p14:creationId xmlns:p14="http://schemas.microsoft.com/office/powerpoint/2010/main" val="24503607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124</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0"/>
            <a:ext cx="8147248" cy="6858000"/>
          </a:xfrm>
          <a:prstGeom prst="rect">
            <a:avLst/>
          </a:prstGeom>
        </p:spPr>
      </p:pic>
    </p:spTree>
    <p:extLst>
      <p:ext uri="{BB962C8B-B14F-4D97-AF65-F5344CB8AC3E}">
        <p14:creationId xmlns:p14="http://schemas.microsoft.com/office/powerpoint/2010/main" val="417651404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0"/>
            <a:ext cx="7776864" cy="6858000"/>
          </a:xfrm>
          <a:prstGeom prst="rect">
            <a:avLst/>
          </a:prstGeom>
        </p:spPr>
      </p:pic>
    </p:spTree>
    <p:extLst>
      <p:ext uri="{BB962C8B-B14F-4D97-AF65-F5344CB8AC3E}">
        <p14:creationId xmlns:p14="http://schemas.microsoft.com/office/powerpoint/2010/main" val="239688294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126</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0"/>
            <a:ext cx="8640960" cy="6858000"/>
          </a:xfrm>
          <a:prstGeom prst="rect">
            <a:avLst/>
          </a:prstGeom>
        </p:spPr>
      </p:pic>
    </p:spTree>
    <p:extLst>
      <p:ext uri="{BB962C8B-B14F-4D97-AF65-F5344CB8AC3E}">
        <p14:creationId xmlns:p14="http://schemas.microsoft.com/office/powerpoint/2010/main" val="145398808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127</a:t>
            </a:fld>
            <a:endParaRPr lang="en-US"/>
          </a:p>
        </p:txBody>
      </p:sp>
      <p:sp>
        <p:nvSpPr>
          <p:cNvPr id="4" name="Rectangle 3"/>
          <p:cNvSpPr/>
          <p:nvPr/>
        </p:nvSpPr>
        <p:spPr>
          <a:xfrm>
            <a:off x="1043608" y="0"/>
            <a:ext cx="6264696" cy="28529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smtClean="0"/>
              <a:t>Tree Encoding Problems</a:t>
            </a:r>
            <a:endParaRPr lang="en-US" b="1" dirty="0"/>
          </a:p>
        </p:txBody>
      </p:sp>
    </p:spTree>
    <p:extLst>
      <p:ext uri="{BB962C8B-B14F-4D97-AF65-F5344CB8AC3E}">
        <p14:creationId xmlns:p14="http://schemas.microsoft.com/office/powerpoint/2010/main" val="259136272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128</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124744"/>
            <a:ext cx="7992888" cy="4824536"/>
          </a:xfrm>
          <a:prstGeom prst="rect">
            <a:avLst/>
          </a:prstGeom>
        </p:spPr>
      </p:pic>
      <p:sp>
        <p:nvSpPr>
          <p:cNvPr id="6" name="Rectangle 5"/>
          <p:cNvSpPr/>
          <p:nvPr/>
        </p:nvSpPr>
        <p:spPr>
          <a:xfrm>
            <a:off x="1187624" y="188640"/>
            <a:ext cx="4032448"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Problem 1</a:t>
            </a:r>
            <a:endParaRPr lang="en-US" dirty="0"/>
          </a:p>
        </p:txBody>
      </p:sp>
    </p:spTree>
    <p:extLst>
      <p:ext uri="{BB962C8B-B14F-4D97-AF65-F5344CB8AC3E}">
        <p14:creationId xmlns:p14="http://schemas.microsoft.com/office/powerpoint/2010/main" val="6139817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129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905" y="1124745"/>
            <a:ext cx="7076190" cy="4824536"/>
          </a:xfrm>
          <a:prstGeom prst="rect">
            <a:avLst/>
          </a:prstGeom>
        </p:spPr>
      </p:pic>
      <p:sp>
        <p:nvSpPr>
          <p:cNvPr id="5" name="Rectangle 4"/>
          <p:cNvSpPr/>
          <p:nvPr/>
        </p:nvSpPr>
        <p:spPr>
          <a:xfrm>
            <a:off x="1187624" y="188640"/>
            <a:ext cx="4032448"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Problem 2</a:t>
            </a:r>
            <a:endParaRPr lang="en-US" dirty="0"/>
          </a:p>
        </p:txBody>
      </p:sp>
    </p:spTree>
    <p:extLst>
      <p:ext uri="{BB962C8B-B14F-4D97-AF65-F5344CB8AC3E}">
        <p14:creationId xmlns:p14="http://schemas.microsoft.com/office/powerpoint/2010/main" val="1408827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0"/>
            <a:ext cx="8229600" cy="1143000"/>
          </a:xfrm>
        </p:spPr>
        <p:txBody>
          <a:bodyPr/>
          <a:lstStyle/>
          <a:p>
            <a:r>
              <a:rPr lang="en-GB" dirty="0" smtClean="0"/>
              <a:t>MCQ</a:t>
            </a:r>
            <a:endParaRPr lang="en-GB" dirty="0"/>
          </a:p>
        </p:txBody>
      </p:sp>
      <p:sp>
        <p:nvSpPr>
          <p:cNvPr id="3" name="Content Placeholder 2"/>
          <p:cNvSpPr>
            <a:spLocks noGrp="1"/>
          </p:cNvSpPr>
          <p:nvPr>
            <p:ph idx="1"/>
          </p:nvPr>
        </p:nvSpPr>
        <p:spPr/>
        <p:txBody>
          <a:bodyPr>
            <a:normAutofit/>
          </a:bodyPr>
          <a:lstStyle/>
          <a:p>
            <a:pPr marL="0" indent="0">
              <a:buNone/>
            </a:pPr>
            <a:r>
              <a:rPr lang="en-GB" sz="2000" b="1" dirty="0" smtClean="0">
                <a:latin typeface="Times New Roman" panose="02020603050405020304" pitchFamily="18" charset="0"/>
                <a:cs typeface="Times New Roman" panose="02020603050405020304" pitchFamily="18" charset="0"/>
              </a:rPr>
              <a:t>The </a:t>
            </a:r>
            <a:r>
              <a:rPr lang="en-GB" sz="2000" b="1" dirty="0">
                <a:latin typeface="Times New Roman" panose="02020603050405020304" pitchFamily="18" charset="0"/>
                <a:cs typeface="Times New Roman" panose="02020603050405020304" pitchFamily="18" charset="0"/>
              </a:rPr>
              <a:t>tendency of an offspring to resemble its parent is known as</a:t>
            </a: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    (a) Variation    (b) Heredity      (c) Resemblance    (d) Inheritance</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(b) </a:t>
            </a:r>
            <a:r>
              <a:rPr lang="en-GB" sz="2000" dirty="0" smtClean="0">
                <a:latin typeface="Times New Roman" panose="02020603050405020304" pitchFamily="18" charset="0"/>
                <a:cs typeface="Times New Roman" panose="02020603050405020304" pitchFamily="18" charset="0"/>
              </a:rPr>
              <a:t>Heredity</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Explanation:-</a:t>
            </a:r>
            <a:r>
              <a:rPr lang="en-GB" sz="1800" dirty="0">
                <a:latin typeface="Times New Roman" panose="02020603050405020304" pitchFamily="18" charset="0"/>
                <a:cs typeface="Times New Roman" panose="02020603050405020304" pitchFamily="18" charset="0"/>
              </a:rPr>
              <a:t>Heredity, also called inheritance or biological inheritance, is the passing on of traits from parents to their offspring</a:t>
            </a:r>
            <a:endParaRPr lang="en-GB" sz="1800" dirty="0" smtClean="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5" y="212359"/>
            <a:ext cx="1755726" cy="696362"/>
          </a:xfrm>
          <a:prstGeom prst="rect">
            <a:avLst/>
          </a:prstGeom>
        </p:spPr>
      </p:pic>
    </p:spTree>
    <p:extLst>
      <p:ext uri="{BB962C8B-B14F-4D97-AF65-F5344CB8AC3E}">
        <p14:creationId xmlns:p14="http://schemas.microsoft.com/office/powerpoint/2010/main" val="413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130</a:t>
            </a:fld>
            <a:endParaRPr lang="en-US"/>
          </a:p>
        </p:txBody>
      </p:sp>
      <p:sp>
        <p:nvSpPr>
          <p:cNvPr id="4" name="Rectangle 3"/>
          <p:cNvSpPr/>
          <p:nvPr/>
        </p:nvSpPr>
        <p:spPr>
          <a:xfrm>
            <a:off x="1187624" y="188640"/>
            <a:ext cx="6408712"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smtClean="0"/>
              <a:t>Problem 3---(For Students)</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412776"/>
            <a:ext cx="7056783" cy="2711549"/>
          </a:xfrm>
          <a:prstGeom prst="rect">
            <a:avLst/>
          </a:prstGeom>
        </p:spPr>
      </p:pic>
      <p:sp>
        <p:nvSpPr>
          <p:cNvPr id="6" name="Rectangle 5"/>
          <p:cNvSpPr/>
          <p:nvPr/>
        </p:nvSpPr>
        <p:spPr>
          <a:xfrm>
            <a:off x="1547664" y="4553508"/>
            <a:ext cx="1656184"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1234567</a:t>
            </a:r>
            <a:endParaRPr lang="en-US" dirty="0"/>
          </a:p>
        </p:txBody>
      </p:sp>
      <p:sp>
        <p:nvSpPr>
          <p:cNvPr id="7" name="Rectangle 6"/>
          <p:cNvSpPr/>
          <p:nvPr/>
        </p:nvSpPr>
        <p:spPr>
          <a:xfrm>
            <a:off x="3995936" y="4617017"/>
            <a:ext cx="204037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1234567</a:t>
            </a:r>
            <a:endParaRPr lang="en-US" dirty="0"/>
          </a:p>
        </p:txBody>
      </p:sp>
      <p:sp>
        <p:nvSpPr>
          <p:cNvPr id="8" name="Rectangle 7"/>
          <p:cNvSpPr/>
          <p:nvPr/>
        </p:nvSpPr>
        <p:spPr>
          <a:xfrm>
            <a:off x="6553200" y="4553508"/>
            <a:ext cx="213360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1234567</a:t>
            </a:r>
            <a:endParaRPr lang="en-US" dirty="0"/>
          </a:p>
        </p:txBody>
      </p:sp>
    </p:spTree>
    <p:extLst>
      <p:ext uri="{BB962C8B-B14F-4D97-AF65-F5344CB8AC3E}">
        <p14:creationId xmlns:p14="http://schemas.microsoft.com/office/powerpoint/2010/main" val="361984185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131</a:t>
            </a:fld>
            <a:endParaRPr lang="en-US"/>
          </a:p>
        </p:txBody>
      </p:sp>
      <p:sp>
        <p:nvSpPr>
          <p:cNvPr id="4" name="Rectangle 3"/>
          <p:cNvSpPr/>
          <p:nvPr/>
        </p:nvSpPr>
        <p:spPr>
          <a:xfrm>
            <a:off x="2051720" y="2852936"/>
            <a:ext cx="6732099" cy="707886"/>
          </a:xfrm>
          <a:prstGeom prst="rect">
            <a:avLst/>
          </a:prstGeom>
        </p:spPr>
        <p:txBody>
          <a:bodyPr wrap="none">
            <a:spAutoFit/>
          </a:bodyPr>
          <a:lstStyle/>
          <a:p>
            <a:r>
              <a:rPr lang="en-IN" sz="4000" b="1" dirty="0"/>
              <a:t>Tournament selection </a:t>
            </a:r>
            <a:r>
              <a:rPr lang="en-IN" sz="4000" b="1" dirty="0" smtClean="0"/>
              <a:t>Problem</a:t>
            </a:r>
            <a:endParaRPr lang="en-US" sz="4000" b="1" dirty="0"/>
          </a:p>
        </p:txBody>
      </p:sp>
    </p:spTree>
    <p:extLst>
      <p:ext uri="{BB962C8B-B14F-4D97-AF65-F5344CB8AC3E}">
        <p14:creationId xmlns:p14="http://schemas.microsoft.com/office/powerpoint/2010/main" val="299465932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54" y="1027758"/>
            <a:ext cx="8096250" cy="5328592"/>
          </a:xfrm>
          <a:prstGeom prst="rect">
            <a:avLst/>
          </a:prstGeom>
        </p:spPr>
      </p:pic>
      <p:sp>
        <p:nvSpPr>
          <p:cNvPr id="5" name="Rectangle 4"/>
          <p:cNvSpPr/>
          <p:nvPr/>
        </p:nvSpPr>
        <p:spPr>
          <a:xfrm>
            <a:off x="1187624" y="188640"/>
            <a:ext cx="4032448"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Problem 1</a:t>
            </a:r>
            <a:endParaRPr lang="en-US" dirty="0"/>
          </a:p>
        </p:txBody>
      </p:sp>
    </p:spTree>
    <p:extLst>
      <p:ext uri="{BB962C8B-B14F-4D97-AF65-F5344CB8AC3E}">
        <p14:creationId xmlns:p14="http://schemas.microsoft.com/office/powerpoint/2010/main" val="72825441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 y="1722806"/>
            <a:ext cx="8096250" cy="4968552"/>
          </a:xfrm>
          <a:prstGeom prst="rect">
            <a:avLst/>
          </a:prstGeom>
        </p:spPr>
      </p:pic>
      <p:sp>
        <p:nvSpPr>
          <p:cNvPr id="5" name="Rectangle 4"/>
          <p:cNvSpPr/>
          <p:nvPr/>
        </p:nvSpPr>
        <p:spPr>
          <a:xfrm>
            <a:off x="1187624" y="188640"/>
            <a:ext cx="4032448"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Problem 2</a:t>
            </a:r>
            <a:endParaRPr lang="en-US" dirty="0"/>
          </a:p>
        </p:txBody>
      </p:sp>
    </p:spTree>
    <p:extLst>
      <p:ext uri="{BB962C8B-B14F-4D97-AF65-F5344CB8AC3E}">
        <p14:creationId xmlns:p14="http://schemas.microsoft.com/office/powerpoint/2010/main" val="277799946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134</a:t>
            </a:fld>
            <a:endParaRPr lang="en-US"/>
          </a:p>
        </p:txBody>
      </p:sp>
      <p:sp>
        <p:nvSpPr>
          <p:cNvPr id="4" name="Rectangle 3"/>
          <p:cNvSpPr/>
          <p:nvPr/>
        </p:nvSpPr>
        <p:spPr>
          <a:xfrm>
            <a:off x="89756" y="332656"/>
            <a:ext cx="8964488" cy="3108543"/>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Question:</a:t>
            </a:r>
          </a:p>
          <a:p>
            <a:r>
              <a:rPr lang="en-US" sz="2800" dirty="0" smtClean="0">
                <a:latin typeface="Times New Roman" panose="02020603050405020304" pitchFamily="18" charset="0"/>
                <a:cs typeface="Times New Roman" panose="02020603050405020304" pitchFamily="18" charset="0"/>
              </a:rPr>
              <a:t>Suppose </a:t>
            </a:r>
            <a:r>
              <a:rPr lang="en-US" sz="2800" dirty="0">
                <a:latin typeface="Times New Roman" panose="02020603050405020304" pitchFamily="18" charset="0"/>
                <a:cs typeface="Times New Roman" panose="02020603050405020304" pitchFamily="18" charset="0"/>
              </a:rPr>
              <a:t>a genetic algorithm uses chromosomes of the </a:t>
            </a:r>
            <a:r>
              <a:rPr lang="en-US" sz="2800" dirty="0" smtClean="0">
                <a:latin typeface="Times New Roman" panose="02020603050405020304" pitchFamily="18" charset="0"/>
                <a:cs typeface="Times New Roman" panose="02020603050405020304" pitchFamily="18" charset="0"/>
              </a:rPr>
              <a:t>form</a:t>
            </a:r>
          </a:p>
          <a:p>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x = </a:t>
            </a:r>
            <a:r>
              <a:rPr lang="en-US" sz="2800" dirty="0" err="1">
                <a:latin typeface="Times New Roman" panose="02020603050405020304" pitchFamily="18" charset="0"/>
                <a:cs typeface="Times New Roman" panose="02020603050405020304" pitchFamily="18" charset="0"/>
              </a:rPr>
              <a:t>abcdef</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gh</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with a fixed length of eight genes. Each gene can be any digit between 0</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and 9. Let the fitness of individual x be calculated as:</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f (x) = (a + b) − (c + d) + (e + f ) − (g + h) ,</a:t>
            </a:r>
          </a:p>
        </p:txBody>
      </p:sp>
      <p:sp>
        <p:nvSpPr>
          <p:cNvPr id="5" name="Rectangle 4"/>
          <p:cNvSpPr/>
          <p:nvPr/>
        </p:nvSpPr>
        <p:spPr>
          <a:xfrm>
            <a:off x="251520" y="3656128"/>
            <a:ext cx="8435280" cy="3108543"/>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and let the initial population consist of four individuals with the following</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chromosomes:</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x1 = 6 5 4 1 3 5 3 2</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x2 = 8 7 1 2 6 6 0 1</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x3 = 2 3 9 2 1 2 8 5</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x4 = 4 1 8 5 2 0 9 4</a:t>
            </a:r>
          </a:p>
        </p:txBody>
      </p:sp>
    </p:spTree>
    <p:extLst>
      <p:ext uri="{BB962C8B-B14F-4D97-AF65-F5344CB8AC3E}">
        <p14:creationId xmlns:p14="http://schemas.microsoft.com/office/powerpoint/2010/main" val="57921709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135</a:t>
            </a:fld>
            <a:endParaRPr lang="en-US"/>
          </a:p>
        </p:txBody>
      </p:sp>
      <p:sp>
        <p:nvSpPr>
          <p:cNvPr id="4" name="Rectangle 3"/>
          <p:cNvSpPr/>
          <p:nvPr/>
        </p:nvSpPr>
        <p:spPr>
          <a:xfrm>
            <a:off x="467544" y="1443841"/>
            <a:ext cx="8064896" cy="4524315"/>
          </a:xfrm>
          <a:prstGeom prst="rect">
            <a:avLst/>
          </a:prstGeom>
        </p:spPr>
        <p:txBody>
          <a:bodyPr wrap="square">
            <a:spAutoFit/>
          </a:bodyPr>
          <a:lstStyle/>
          <a:p>
            <a:pPr marL="342900" indent="-342900">
              <a:buAutoNum type="alphaLcParenR"/>
            </a:pPr>
            <a:r>
              <a:rPr lang="en-US" sz="2400" dirty="0" smtClean="0">
                <a:latin typeface="Arial" panose="020B0604020202020204" pitchFamily="34" charset="0"/>
              </a:rPr>
              <a:t>Evaluate </a:t>
            </a:r>
            <a:r>
              <a:rPr lang="en-US" sz="2400" dirty="0">
                <a:latin typeface="Arial" panose="020B0604020202020204" pitchFamily="34" charset="0"/>
              </a:rPr>
              <a:t>the fitness of each individual, showing all your workings, and</a:t>
            </a:r>
            <a:r>
              <a:rPr lang="en-US" sz="2400" dirty="0"/>
              <a:t/>
            </a:r>
            <a:br>
              <a:rPr lang="en-US" sz="2400" dirty="0"/>
            </a:br>
            <a:r>
              <a:rPr lang="en-US" sz="2400" dirty="0">
                <a:latin typeface="Arial" panose="020B0604020202020204" pitchFamily="34" charset="0"/>
              </a:rPr>
              <a:t>arrange them in order with the fittest first and the least fit last.</a:t>
            </a:r>
            <a:r>
              <a:rPr lang="en-US" sz="2400" dirty="0"/>
              <a:t/>
            </a:r>
            <a:br>
              <a:rPr lang="en-US" sz="2400" dirty="0"/>
            </a:br>
            <a:r>
              <a:rPr lang="en-US" sz="2400" dirty="0">
                <a:latin typeface="Arial" panose="020B0604020202020204" pitchFamily="34" charset="0"/>
              </a:rPr>
              <a:t>Answer:</a:t>
            </a:r>
            <a:r>
              <a:rPr lang="en-US" sz="2400" dirty="0"/>
              <a:t/>
            </a:r>
            <a:br>
              <a:rPr lang="en-US" sz="2400" dirty="0"/>
            </a:br>
            <a:r>
              <a:rPr lang="en-US" sz="2400" dirty="0">
                <a:latin typeface="Arial" panose="020B0604020202020204" pitchFamily="34" charset="0"/>
              </a:rPr>
              <a:t>f (x1) = (6 + 5) − (4 + 1) + (3 + 5) − (3 + 2) = 9</a:t>
            </a:r>
            <a:r>
              <a:rPr lang="en-US" sz="2400" dirty="0"/>
              <a:t/>
            </a:r>
            <a:br>
              <a:rPr lang="en-US" sz="2400" dirty="0"/>
            </a:br>
            <a:r>
              <a:rPr lang="en-US" sz="2400" dirty="0">
                <a:latin typeface="Arial" panose="020B0604020202020204" pitchFamily="34" charset="0"/>
              </a:rPr>
              <a:t>f (x2) = (8 + 7) − (1 + 2) + (6 + 6) − (0 + 1) = 23</a:t>
            </a:r>
            <a:r>
              <a:rPr lang="en-US" sz="2400" dirty="0"/>
              <a:t/>
            </a:r>
            <a:br>
              <a:rPr lang="en-US" sz="2400" dirty="0"/>
            </a:br>
            <a:r>
              <a:rPr lang="en-US" sz="2400" dirty="0">
                <a:latin typeface="Arial" panose="020B0604020202020204" pitchFamily="34" charset="0"/>
              </a:rPr>
              <a:t>f (x3) = (2 + 3) − (9 + 2) + (1 + 2) − (8 + 5) = −16</a:t>
            </a:r>
            <a:r>
              <a:rPr lang="en-US" sz="2400" dirty="0"/>
              <a:t/>
            </a:r>
            <a:br>
              <a:rPr lang="en-US" sz="2400" dirty="0"/>
            </a:br>
            <a:r>
              <a:rPr lang="en-US" sz="2400" dirty="0">
                <a:latin typeface="Arial" panose="020B0604020202020204" pitchFamily="34" charset="0"/>
              </a:rPr>
              <a:t>f (x4) = (4 + 1) − (8 + 5) + (2 + 0) − (9 + 4) = −</a:t>
            </a:r>
            <a:r>
              <a:rPr lang="en-US" sz="2400" dirty="0" smtClean="0">
                <a:latin typeface="Arial" panose="020B0604020202020204" pitchFamily="34" charset="0"/>
              </a:rPr>
              <a:t>19</a:t>
            </a:r>
          </a:p>
          <a:p>
            <a:endParaRPr lang="en-US" sz="2400" dirty="0">
              <a:latin typeface="Arial" panose="020B0604020202020204" pitchFamily="34" charset="0"/>
            </a:endParaRPr>
          </a:p>
          <a:p>
            <a:r>
              <a:rPr lang="en-US" sz="2400" dirty="0"/>
              <a:t/>
            </a:r>
            <a:br>
              <a:rPr lang="en-US" sz="2400" dirty="0"/>
            </a:br>
            <a:r>
              <a:rPr lang="en-US" sz="2400" dirty="0">
                <a:latin typeface="Arial" panose="020B0604020202020204" pitchFamily="34" charset="0"/>
              </a:rPr>
              <a:t>The order is x2, x1, x3 and x4.</a:t>
            </a:r>
            <a:endParaRPr lang="en-US" sz="2400" dirty="0"/>
          </a:p>
        </p:txBody>
      </p:sp>
    </p:spTree>
    <p:extLst>
      <p:ext uri="{BB962C8B-B14F-4D97-AF65-F5344CB8AC3E}">
        <p14:creationId xmlns:p14="http://schemas.microsoft.com/office/powerpoint/2010/main" val="340296018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136</a:t>
            </a:fld>
            <a:endParaRPr lang="en-US"/>
          </a:p>
        </p:txBody>
      </p:sp>
      <p:sp>
        <p:nvSpPr>
          <p:cNvPr id="4" name="Rectangle 3"/>
          <p:cNvSpPr/>
          <p:nvPr/>
        </p:nvSpPr>
        <p:spPr>
          <a:xfrm>
            <a:off x="395536" y="212154"/>
            <a:ext cx="7848872" cy="637097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b) Perform the following crossover operations:</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Cross the fittest two individuals using one–point crossover at the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middle point.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Answer: One–point crossover on x2 and x1:</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x2 = 8 7 1 2 6 6 0 1</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x1 = 6 5 4 1 3 5 3 2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O1 </a:t>
            </a:r>
            <a:r>
              <a:rPr lang="en-US" sz="2400" dirty="0">
                <a:latin typeface="Times New Roman" panose="02020603050405020304" pitchFamily="18" charset="0"/>
                <a:cs typeface="Times New Roman" panose="02020603050405020304" pitchFamily="18" charset="0"/>
              </a:rPr>
              <a:t>= 8 7 1 2 3 5 3 2</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O2 = 6 5 4 1 6 6 0 1</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ii) Cross the second and third fittest individuals using a two–point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crossover (points b and f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Answer: Two–point crossover on x1 and x3</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x1 = 6 5 4 1 3 5 3 2</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x3 = 2 3 9 2 1 2 8 5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O3 </a:t>
            </a:r>
            <a:r>
              <a:rPr lang="en-US" sz="2400" dirty="0">
                <a:latin typeface="Times New Roman" panose="02020603050405020304" pitchFamily="18" charset="0"/>
                <a:cs typeface="Times New Roman" panose="02020603050405020304" pitchFamily="18" charset="0"/>
              </a:rPr>
              <a:t>= 6 5 9 2 1 2 3 2</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O4 = 2 3 4 1 3 5 8 5</a:t>
            </a:r>
          </a:p>
        </p:txBody>
      </p:sp>
      <p:cxnSp>
        <p:nvCxnSpPr>
          <p:cNvPr id="6" name="Straight Connector 5"/>
          <p:cNvCxnSpPr/>
          <p:nvPr/>
        </p:nvCxnSpPr>
        <p:spPr>
          <a:xfrm>
            <a:off x="1979712" y="2132856"/>
            <a:ext cx="0" cy="576064"/>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547664" y="5085184"/>
            <a:ext cx="0" cy="576064"/>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411760" y="5085184"/>
            <a:ext cx="0" cy="5760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730148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137</a:t>
            </a:fld>
            <a:endParaRPr lang="en-US"/>
          </a:p>
        </p:txBody>
      </p:sp>
      <p:sp>
        <p:nvSpPr>
          <p:cNvPr id="4" name="Rectangle 3"/>
          <p:cNvSpPr/>
          <p:nvPr/>
        </p:nvSpPr>
        <p:spPr>
          <a:xfrm>
            <a:off x="467544" y="188640"/>
            <a:ext cx="6858000" cy="646331"/>
          </a:xfrm>
          <a:prstGeom prst="rect">
            <a:avLst/>
          </a:prstGeom>
        </p:spPr>
        <p:txBody>
          <a:bodyPr wrap="square">
            <a:spAutoFit/>
          </a:bodyPr>
          <a:lstStyle/>
          <a:p>
            <a:r>
              <a:rPr lang="en-US" dirty="0" smtClean="0">
                <a:latin typeface="Arial" panose="020B0604020202020204" pitchFamily="34" charset="0"/>
              </a:rPr>
              <a:t>iii) Cross </a:t>
            </a:r>
            <a:r>
              <a:rPr lang="en-US" dirty="0">
                <a:latin typeface="Arial" panose="020B0604020202020204" pitchFamily="34" charset="0"/>
              </a:rPr>
              <a:t>the first and third fittest individuals (ranked 1st and 3rd)</a:t>
            </a:r>
            <a:r>
              <a:rPr lang="en-US" dirty="0"/>
              <a:t/>
            </a:r>
            <a:br>
              <a:rPr lang="en-US" dirty="0"/>
            </a:br>
            <a:r>
              <a:rPr lang="en-US" dirty="0">
                <a:latin typeface="Arial" panose="020B0604020202020204" pitchFamily="34" charset="0"/>
              </a:rPr>
              <a:t>using a uniform crossover.</a:t>
            </a:r>
            <a:endParaRPr lang="en-US" dirty="0"/>
          </a:p>
        </p:txBody>
      </p:sp>
      <p:sp>
        <p:nvSpPr>
          <p:cNvPr id="5" name="Rectangle 4"/>
          <p:cNvSpPr/>
          <p:nvPr/>
        </p:nvSpPr>
        <p:spPr>
          <a:xfrm>
            <a:off x="179512" y="2136339"/>
            <a:ext cx="8352928" cy="3970318"/>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Answer: In the simplest case uniform crossover means just </a:t>
            </a:r>
            <a:r>
              <a:rPr lang="en-US" sz="2800" dirty="0" smtClean="0">
                <a:latin typeface="Times New Roman" panose="02020603050405020304" pitchFamily="18" charset="0"/>
                <a:cs typeface="Times New Roman" panose="02020603050405020304" pitchFamily="18" charset="0"/>
              </a:rPr>
              <a:t>a random </a:t>
            </a:r>
            <a:r>
              <a:rPr lang="en-US" sz="2800" dirty="0">
                <a:latin typeface="Times New Roman" panose="02020603050405020304" pitchFamily="18" charset="0"/>
                <a:cs typeface="Times New Roman" panose="02020603050405020304" pitchFamily="18" charset="0"/>
              </a:rPr>
              <a:t>exchange of genes between two parents. For example, </a:t>
            </a:r>
            <a:r>
              <a:rPr lang="en-US" sz="2800" dirty="0" smtClean="0">
                <a:latin typeface="Times New Roman" panose="02020603050405020304" pitchFamily="18" charset="0"/>
                <a:cs typeface="Times New Roman" panose="02020603050405020304" pitchFamily="18" charset="0"/>
              </a:rPr>
              <a:t>we </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may </a:t>
            </a:r>
            <a:r>
              <a:rPr lang="en-US" sz="2800" dirty="0">
                <a:latin typeface="Times New Roman" panose="02020603050405020304" pitchFamily="18" charset="0"/>
                <a:cs typeface="Times New Roman" panose="02020603050405020304" pitchFamily="18" charset="0"/>
              </a:rPr>
              <a:t>swap genes at positions a, d and f of parents x2 and x3:</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x2 = </a:t>
            </a:r>
            <a:r>
              <a:rPr lang="en-US" sz="2800" b="1" dirty="0">
                <a:latin typeface="Times New Roman" panose="02020603050405020304" pitchFamily="18" charset="0"/>
                <a:cs typeface="Times New Roman" panose="02020603050405020304" pitchFamily="18" charset="0"/>
              </a:rPr>
              <a:t>8</a:t>
            </a:r>
            <a:r>
              <a:rPr lang="en-US" sz="2800" dirty="0">
                <a:latin typeface="Times New Roman" panose="02020603050405020304" pitchFamily="18" charset="0"/>
                <a:cs typeface="Times New Roman" panose="02020603050405020304" pitchFamily="18" charset="0"/>
              </a:rPr>
              <a:t> 7 1 </a:t>
            </a:r>
            <a:r>
              <a:rPr lang="en-US" sz="2800" b="1"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6 </a:t>
            </a:r>
            <a:r>
              <a:rPr lang="en-US" sz="2800" b="1" dirty="0">
                <a:latin typeface="Times New Roman" panose="02020603050405020304" pitchFamily="18" charset="0"/>
                <a:cs typeface="Times New Roman" panose="02020603050405020304" pitchFamily="18" charset="0"/>
              </a:rPr>
              <a:t>6</a:t>
            </a:r>
            <a:r>
              <a:rPr lang="en-US" sz="2800" dirty="0">
                <a:latin typeface="Times New Roman" panose="02020603050405020304" pitchFamily="18" charset="0"/>
                <a:cs typeface="Times New Roman" panose="02020603050405020304" pitchFamily="18" charset="0"/>
              </a:rPr>
              <a:t> 0 1</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x3 = </a:t>
            </a:r>
            <a:r>
              <a:rPr lang="en-US" sz="2800" b="1"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3 9 </a:t>
            </a:r>
            <a:r>
              <a:rPr lang="en-US" sz="2800" b="1"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1 </a:t>
            </a:r>
            <a:r>
              <a:rPr lang="en-US" sz="2800" b="1"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8 5 </a:t>
            </a:r>
          </a:p>
          <a:p>
            <a:r>
              <a:rPr lang="en-US" sz="2800" dirty="0" smtClean="0">
                <a:latin typeface="Times New Roman" panose="02020603050405020304" pitchFamily="18" charset="0"/>
                <a:cs typeface="Times New Roman" panose="02020603050405020304" pitchFamily="18" charset="0"/>
              </a:rPr>
              <a:t>O5 </a:t>
            </a:r>
            <a:r>
              <a:rPr lang="en-US" sz="2800" dirty="0">
                <a:latin typeface="Times New Roman" panose="02020603050405020304" pitchFamily="18" charset="0"/>
                <a:cs typeface="Times New Roman" panose="02020603050405020304" pitchFamily="18" charset="0"/>
              </a:rPr>
              <a:t>= 2 7 1 2 6 2 0 1</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O6 = 8 3 9 2 1 6 8 5</a:t>
            </a:r>
          </a:p>
        </p:txBody>
      </p:sp>
    </p:spTree>
    <p:extLst>
      <p:ext uri="{BB962C8B-B14F-4D97-AF65-F5344CB8AC3E}">
        <p14:creationId xmlns:p14="http://schemas.microsoft.com/office/powerpoint/2010/main" val="329473921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138</a:t>
            </a:fld>
            <a:endParaRPr lang="en-US"/>
          </a:p>
        </p:txBody>
      </p:sp>
      <p:sp>
        <p:nvSpPr>
          <p:cNvPr id="4" name="Rectangle 3"/>
          <p:cNvSpPr/>
          <p:nvPr/>
        </p:nvSpPr>
        <p:spPr>
          <a:xfrm>
            <a:off x="359532" y="0"/>
            <a:ext cx="8424936" cy="5632311"/>
          </a:xfrm>
          <a:prstGeom prst="rect">
            <a:avLst/>
          </a:prstGeom>
        </p:spPr>
        <p:txBody>
          <a:bodyPr wrap="square">
            <a:spAutoFit/>
          </a:bodyPr>
          <a:lstStyle/>
          <a:p>
            <a:r>
              <a:rPr lang="en-US" dirty="0">
                <a:latin typeface="Arial" panose="020B0604020202020204" pitchFamily="34" charset="0"/>
              </a:rPr>
              <a:t>c) Suppose the new population consists of the six offspring individuals</a:t>
            </a:r>
            <a:r>
              <a:rPr lang="en-US" dirty="0"/>
              <a:t/>
            </a:r>
            <a:br>
              <a:rPr lang="en-US" dirty="0"/>
            </a:br>
            <a:r>
              <a:rPr lang="en-US" dirty="0">
                <a:latin typeface="Arial" panose="020B0604020202020204" pitchFamily="34" charset="0"/>
              </a:rPr>
              <a:t>received by the crossover operations in the above question. Evaluate</a:t>
            </a:r>
            <a:r>
              <a:rPr lang="en-US" dirty="0"/>
              <a:t/>
            </a:r>
            <a:br>
              <a:rPr lang="en-US" dirty="0"/>
            </a:br>
            <a:r>
              <a:rPr lang="en-US" dirty="0">
                <a:latin typeface="Arial" panose="020B0604020202020204" pitchFamily="34" charset="0"/>
              </a:rPr>
              <a:t>the fitness of the new population, showing all your workings. Has the</a:t>
            </a:r>
            <a:r>
              <a:rPr lang="en-US" dirty="0"/>
              <a:t/>
            </a:r>
            <a:br>
              <a:rPr lang="en-US" dirty="0"/>
            </a:br>
            <a:r>
              <a:rPr lang="en-US" dirty="0">
                <a:latin typeface="Arial" panose="020B0604020202020204" pitchFamily="34" charset="0"/>
              </a:rPr>
              <a:t>overall fitness improved?</a:t>
            </a:r>
            <a:r>
              <a:rPr lang="en-US" dirty="0"/>
              <a:t/>
            </a:r>
            <a:br>
              <a:rPr lang="en-US" dirty="0"/>
            </a:br>
            <a:r>
              <a:rPr lang="en-US" dirty="0">
                <a:latin typeface="Arial" panose="020B0604020202020204" pitchFamily="34" charset="0"/>
              </a:rPr>
              <a:t>Answer: The new population is:</a:t>
            </a:r>
            <a:r>
              <a:rPr lang="en-US" dirty="0"/>
              <a:t/>
            </a:r>
            <a:br>
              <a:rPr lang="en-US" dirty="0"/>
            </a:br>
            <a:r>
              <a:rPr lang="en-US" dirty="0">
                <a:latin typeface="Arial" panose="020B0604020202020204" pitchFamily="34" charset="0"/>
              </a:rPr>
              <a:t>O1 = 8 7 1 2 3 5 3 2</a:t>
            </a:r>
            <a:r>
              <a:rPr lang="en-US" dirty="0"/>
              <a:t/>
            </a:r>
            <a:br>
              <a:rPr lang="en-US" dirty="0"/>
            </a:br>
            <a:r>
              <a:rPr lang="en-US" dirty="0">
                <a:latin typeface="Arial" panose="020B0604020202020204" pitchFamily="34" charset="0"/>
              </a:rPr>
              <a:t>O2 = 6 5 4 1 6 6 0 1</a:t>
            </a:r>
            <a:r>
              <a:rPr lang="en-US" dirty="0"/>
              <a:t/>
            </a:r>
            <a:br>
              <a:rPr lang="en-US" dirty="0"/>
            </a:br>
            <a:r>
              <a:rPr lang="en-US" dirty="0">
                <a:latin typeface="Arial" panose="020B0604020202020204" pitchFamily="34" charset="0"/>
              </a:rPr>
              <a:t>O3 = 6 5 9 2 1 2 3 2</a:t>
            </a:r>
            <a:r>
              <a:rPr lang="en-US" dirty="0"/>
              <a:t/>
            </a:r>
            <a:br>
              <a:rPr lang="en-US" dirty="0"/>
            </a:br>
            <a:r>
              <a:rPr lang="en-US" dirty="0">
                <a:latin typeface="Arial" panose="020B0604020202020204" pitchFamily="34" charset="0"/>
              </a:rPr>
              <a:t>O4 = 2 3 4 1 3 5 8 5</a:t>
            </a:r>
            <a:r>
              <a:rPr lang="en-US" dirty="0"/>
              <a:t/>
            </a:r>
            <a:br>
              <a:rPr lang="en-US" dirty="0"/>
            </a:br>
            <a:r>
              <a:rPr lang="en-US" dirty="0">
                <a:latin typeface="Arial" panose="020B0604020202020204" pitchFamily="34" charset="0"/>
              </a:rPr>
              <a:t>O5 = 2 7 1 2 6 2 0 1</a:t>
            </a:r>
            <a:r>
              <a:rPr lang="en-US" dirty="0"/>
              <a:t/>
            </a:r>
            <a:br>
              <a:rPr lang="en-US" dirty="0"/>
            </a:br>
            <a:r>
              <a:rPr lang="en-US" dirty="0">
                <a:latin typeface="Arial" panose="020B0604020202020204" pitchFamily="34" charset="0"/>
              </a:rPr>
              <a:t>O6 = 8 3 9 2 1 6 8 5</a:t>
            </a:r>
            <a:r>
              <a:rPr lang="en-US" dirty="0"/>
              <a:t/>
            </a:r>
            <a:br>
              <a:rPr lang="en-US" dirty="0"/>
            </a:br>
            <a:r>
              <a:rPr lang="en-US" dirty="0">
                <a:latin typeface="Arial" panose="020B0604020202020204" pitchFamily="34" charset="0"/>
              </a:rPr>
              <a:t>Now apply the fitness function f (x) = (</a:t>
            </a:r>
            <a:r>
              <a:rPr lang="en-US" dirty="0" err="1">
                <a:latin typeface="Arial" panose="020B0604020202020204" pitchFamily="34" charset="0"/>
              </a:rPr>
              <a:t>a+b</a:t>
            </a:r>
            <a:r>
              <a:rPr lang="en-US" dirty="0">
                <a:latin typeface="Arial" panose="020B0604020202020204" pitchFamily="34" charset="0"/>
              </a:rPr>
              <a:t>)−(</a:t>
            </a:r>
            <a:r>
              <a:rPr lang="en-US" dirty="0" err="1">
                <a:latin typeface="Arial" panose="020B0604020202020204" pitchFamily="34" charset="0"/>
              </a:rPr>
              <a:t>c+d</a:t>
            </a:r>
            <a:r>
              <a:rPr lang="en-US" dirty="0">
                <a:latin typeface="Arial" panose="020B0604020202020204" pitchFamily="34" charset="0"/>
              </a:rPr>
              <a:t>)+(</a:t>
            </a:r>
            <a:r>
              <a:rPr lang="en-US" dirty="0" err="1">
                <a:latin typeface="Arial" panose="020B0604020202020204" pitchFamily="34" charset="0"/>
              </a:rPr>
              <a:t>e+f</a:t>
            </a:r>
            <a:r>
              <a:rPr lang="en-US" dirty="0">
                <a:latin typeface="Arial" panose="020B0604020202020204" pitchFamily="34" charset="0"/>
              </a:rPr>
              <a:t> )−(</a:t>
            </a:r>
            <a:r>
              <a:rPr lang="en-US" dirty="0" err="1">
                <a:latin typeface="Arial" panose="020B0604020202020204" pitchFamily="34" charset="0"/>
              </a:rPr>
              <a:t>g+h</a:t>
            </a:r>
            <a:r>
              <a:rPr lang="en-US" dirty="0">
                <a:latin typeface="Arial" panose="020B0604020202020204" pitchFamily="34" charset="0"/>
              </a:rPr>
              <a:t>):</a:t>
            </a:r>
            <a:r>
              <a:rPr lang="en-US" dirty="0"/>
              <a:t/>
            </a:r>
            <a:br>
              <a:rPr lang="en-US" dirty="0"/>
            </a:br>
            <a:r>
              <a:rPr lang="en-US" dirty="0">
                <a:latin typeface="Arial" panose="020B0604020202020204" pitchFamily="34" charset="0"/>
              </a:rPr>
              <a:t>f (O1) = (8 + 7) − (1 + 2) + (3 + 5) − (3 + 2) = 15</a:t>
            </a:r>
            <a:r>
              <a:rPr lang="en-US" dirty="0"/>
              <a:t/>
            </a:r>
            <a:br>
              <a:rPr lang="en-US" dirty="0"/>
            </a:br>
            <a:r>
              <a:rPr lang="en-US" dirty="0">
                <a:latin typeface="Arial" panose="020B0604020202020204" pitchFamily="34" charset="0"/>
              </a:rPr>
              <a:t>f (O2) = (6 + 5) − (4 + 1) + (6 + 6) − (0 + 1) = 17</a:t>
            </a:r>
            <a:r>
              <a:rPr lang="en-US" dirty="0"/>
              <a:t/>
            </a:r>
            <a:br>
              <a:rPr lang="en-US" dirty="0"/>
            </a:br>
            <a:r>
              <a:rPr lang="en-US" dirty="0">
                <a:latin typeface="Arial" panose="020B0604020202020204" pitchFamily="34" charset="0"/>
              </a:rPr>
              <a:t>f (O3) = (6 + 5) − (9 + 2) + (1 + 2) − (3 + 2) = −2</a:t>
            </a:r>
            <a:r>
              <a:rPr lang="en-US" dirty="0"/>
              <a:t/>
            </a:r>
            <a:br>
              <a:rPr lang="en-US" dirty="0"/>
            </a:br>
            <a:r>
              <a:rPr lang="en-US" dirty="0">
                <a:latin typeface="Arial" panose="020B0604020202020204" pitchFamily="34" charset="0"/>
              </a:rPr>
              <a:t>f (O4) = (2 + 3) − (4 + 1) + (3 + 5) − (8 + 5) = −5</a:t>
            </a:r>
            <a:r>
              <a:rPr lang="en-US" dirty="0"/>
              <a:t/>
            </a:r>
            <a:br>
              <a:rPr lang="en-US" dirty="0"/>
            </a:br>
            <a:r>
              <a:rPr lang="en-US" dirty="0">
                <a:latin typeface="Arial" panose="020B0604020202020204" pitchFamily="34" charset="0"/>
              </a:rPr>
              <a:t>f (O5) = (2 + 7) − (1 + 2) + (6 + 2) − (0 + 1) = 13</a:t>
            </a:r>
            <a:r>
              <a:rPr lang="en-US" dirty="0"/>
              <a:t/>
            </a:r>
            <a:br>
              <a:rPr lang="en-US" dirty="0"/>
            </a:br>
            <a:r>
              <a:rPr lang="en-US" dirty="0">
                <a:latin typeface="Arial" panose="020B0604020202020204" pitchFamily="34" charset="0"/>
              </a:rPr>
              <a:t>f (O6) = (8 + 3) − (9 + 2) + (1 + 6) − (8 + 5) = −6</a:t>
            </a:r>
            <a:r>
              <a:rPr lang="en-US" dirty="0"/>
              <a:t/>
            </a:r>
            <a:br>
              <a:rPr lang="en-US" dirty="0"/>
            </a:br>
            <a:r>
              <a:rPr lang="en-US" dirty="0">
                <a:latin typeface="Arial" panose="020B0604020202020204" pitchFamily="34" charset="0"/>
              </a:rPr>
              <a:t>The overall fitness has improved.</a:t>
            </a:r>
            <a:r>
              <a:rPr lang="en-US" dirty="0"/>
              <a:t/>
            </a:r>
            <a:br>
              <a:rPr lang="en-US" dirty="0"/>
            </a:br>
            <a:endParaRPr lang="en-US" dirty="0"/>
          </a:p>
        </p:txBody>
      </p:sp>
    </p:spTree>
    <p:extLst>
      <p:ext uri="{BB962C8B-B14F-4D97-AF65-F5344CB8AC3E}">
        <p14:creationId xmlns:p14="http://schemas.microsoft.com/office/powerpoint/2010/main" val="10277089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139</a:t>
            </a:fld>
            <a:endParaRPr lang="en-US"/>
          </a:p>
        </p:txBody>
      </p:sp>
    </p:spTree>
    <p:extLst>
      <p:ext uri="{BB962C8B-B14F-4D97-AF65-F5344CB8AC3E}">
        <p14:creationId xmlns:p14="http://schemas.microsoft.com/office/powerpoint/2010/main" val="1452937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B284-896B-4AFC-A74E-66AFEB6B3D16}"/>
              </a:ext>
            </a:extLst>
          </p:cNvPr>
          <p:cNvSpPr>
            <a:spLocks noGrp="1"/>
          </p:cNvSpPr>
          <p:nvPr>
            <p:ph type="title"/>
          </p:nvPr>
        </p:nvSpPr>
        <p:spPr/>
        <p:txBody>
          <a:bodyPr/>
          <a:lstStyle/>
          <a:p>
            <a:pPr algn="r"/>
            <a:r>
              <a:rPr lang="en-US" dirty="0" smtClean="0"/>
              <a:t>	</a:t>
            </a:r>
            <a:r>
              <a:rPr lang="en-US" sz="4000" dirty="0" smtClean="0">
                <a:latin typeface="Times New Roman" panose="02020603050405020304" pitchFamily="18" charset="0"/>
                <a:cs typeface="Times New Roman" panose="02020603050405020304" pitchFamily="18" charset="0"/>
              </a:rPr>
              <a:t>A </a:t>
            </a:r>
            <a:r>
              <a:rPr lang="en-US" sz="4000" dirty="0">
                <a:latin typeface="Times New Roman" panose="02020603050405020304" pitchFamily="18" charset="0"/>
                <a:cs typeface="Times New Roman" panose="02020603050405020304" pitchFamily="18" charset="0"/>
              </a:rPr>
              <a:t>brief account on evolution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707D48-5904-4471-BC59-29304AD972D1}"/>
              </a:ext>
            </a:extLst>
          </p:cNvPr>
          <p:cNvSpPr>
            <a:spLocks noGrp="1"/>
          </p:cNvSpPr>
          <p:nvPr>
            <p:ph idx="1"/>
          </p:nvPr>
        </p:nvSpPr>
        <p:spPr/>
        <p:txBody>
          <a:bodyPr>
            <a:normAutofit fontScale="92500" lnSpcReduction="20000"/>
          </a:bodyPr>
          <a:lstStyle/>
          <a:p>
            <a:pPr marL="0" indent="0" algn="just">
              <a:buNone/>
            </a:pPr>
            <a:r>
              <a:rPr lang="en-US" b="1" dirty="0">
                <a:solidFill>
                  <a:srgbClr val="FF0000"/>
                </a:solidFill>
                <a:latin typeface="Times New Roman" panose="02020603050405020304" pitchFamily="18" charset="0"/>
                <a:cs typeface="Times New Roman" panose="02020603050405020304" pitchFamily="18" charset="0"/>
              </a:rPr>
              <a:t>Mutation: </a:t>
            </a:r>
          </a:p>
          <a:p>
            <a:pPr marL="0" indent="0" algn="just">
              <a:buNone/>
            </a:pPr>
            <a:r>
              <a:rPr lang="en-GB" dirty="0">
                <a:latin typeface="Times New Roman" panose="02020603050405020304" pitchFamily="18" charset="0"/>
                <a:cs typeface="Times New Roman" panose="02020603050405020304" pitchFamily="18" charset="0"/>
              </a:rPr>
              <a:t>A mutation is a change in the DNA sequence of an organism. Mutations can result from errors in DNA replication during cell division, exposure to mutagens or a viral </a:t>
            </a:r>
            <a:r>
              <a:rPr lang="en-GB" dirty="0" smtClean="0">
                <a:latin typeface="Times New Roman" panose="02020603050405020304" pitchFamily="18" charset="0"/>
                <a:cs typeface="Times New Roman" panose="02020603050405020304" pitchFamily="18" charset="0"/>
              </a:rPr>
              <a:t>infection.</a:t>
            </a:r>
          </a:p>
          <a:p>
            <a:pPr marL="0" indent="0" algn="just">
              <a:buNone/>
            </a:pPr>
            <a:r>
              <a:rPr lang="en-GB" dirty="0" smtClean="0">
                <a:latin typeface="Times New Roman" panose="02020603050405020304" pitchFamily="18" charset="0"/>
                <a:cs typeface="Times New Roman" panose="02020603050405020304" pitchFamily="18" charset="0"/>
              </a:rPr>
              <a:t>                                   </a:t>
            </a:r>
          </a:p>
          <a:p>
            <a:pPr marL="0" indent="0" algn="just">
              <a:buNone/>
            </a:pPr>
            <a:r>
              <a:rPr lang="en-GB" dirty="0">
                <a:latin typeface="Times New Roman" panose="02020603050405020304" pitchFamily="18" charset="0"/>
                <a:cs typeface="Times New Roman" panose="02020603050405020304" pitchFamily="18" charset="0"/>
              </a:rPr>
              <a:t>Mutation, an </a:t>
            </a:r>
            <a:r>
              <a:rPr lang="en-GB" dirty="0" smtClean="0">
                <a:latin typeface="Times New Roman" panose="02020603050405020304" pitchFamily="18" charset="0"/>
                <a:cs typeface="Times New Roman" panose="02020603050405020304" pitchFamily="18" charset="0"/>
              </a:rPr>
              <a:t>alteration</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in </a:t>
            </a:r>
            <a:r>
              <a:rPr lang="en-GB" dirty="0">
                <a:latin typeface="Times New Roman" panose="02020603050405020304" pitchFamily="18" charset="0"/>
                <a:cs typeface="Times New Roman" panose="02020603050405020304" pitchFamily="18" charset="0"/>
              </a:rPr>
              <a:t>the genetic material (the genome) of a </a:t>
            </a:r>
            <a:r>
              <a:rPr lang="en-GB" dirty="0" smtClean="0">
                <a:latin typeface="Times New Roman" panose="02020603050405020304" pitchFamily="18" charset="0"/>
                <a:cs typeface="Times New Roman" panose="02020603050405020304" pitchFamily="18" charset="0"/>
              </a:rPr>
              <a:t>cell</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of </a:t>
            </a:r>
            <a:r>
              <a:rPr lang="en-GB" dirty="0">
                <a:latin typeface="Times New Roman" panose="02020603050405020304" pitchFamily="18" charset="0"/>
                <a:cs typeface="Times New Roman" panose="02020603050405020304" pitchFamily="18" charset="0"/>
              </a:rPr>
              <a:t>a living organism or of a </a:t>
            </a:r>
            <a:r>
              <a:rPr lang="en-GB" dirty="0" smtClean="0">
                <a:latin typeface="Times New Roman" panose="02020603050405020304" pitchFamily="18" charset="0"/>
                <a:cs typeface="Times New Roman" panose="02020603050405020304" pitchFamily="18" charset="0"/>
              </a:rPr>
              <a:t>virus</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that </a:t>
            </a:r>
            <a:r>
              <a:rPr lang="en-GB" dirty="0">
                <a:latin typeface="Times New Roman" panose="02020603050405020304" pitchFamily="18" charset="0"/>
                <a:cs typeface="Times New Roman" panose="02020603050405020304" pitchFamily="18" charset="0"/>
              </a:rPr>
              <a:t>is more or less permanent and that can be transmitted to the cell’s or the virus’s descendants.</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5CE290B-0C7C-4BB5-B5CA-6C0CDAFFABA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64C0231-BF5A-457B-9294-908B4EFC595B}"/>
              </a:ext>
            </a:extLst>
          </p:cNvPr>
          <p:cNvSpPr>
            <a:spLocks noGrp="1"/>
          </p:cNvSpPr>
          <p:nvPr>
            <p:ph type="sldNum" sz="quarter" idx="12"/>
          </p:nvPr>
        </p:nvSpPr>
        <p:spPr/>
        <p:txBody>
          <a:bodyPr/>
          <a:lstStyle/>
          <a:p>
            <a:fld id="{BB055922-87EB-483D-8474-2C9330A0D922}" type="slidenum">
              <a:rPr lang="en-US" smtClean="0"/>
              <a:t>14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57"/>
            <a:ext cx="1755726" cy="1267559"/>
          </a:xfrm>
          <a:prstGeom prst="rect">
            <a:avLst/>
          </a:prstGeom>
        </p:spPr>
      </p:pic>
    </p:spTree>
    <p:extLst>
      <p:ext uri="{BB962C8B-B14F-4D97-AF65-F5344CB8AC3E}">
        <p14:creationId xmlns:p14="http://schemas.microsoft.com/office/powerpoint/2010/main" val="34063188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3" name="Slide Number Placeholder 2"/>
          <p:cNvSpPr>
            <a:spLocks noGrp="1"/>
          </p:cNvSpPr>
          <p:nvPr>
            <p:ph type="sldNum" sz="quarter" idx="12"/>
          </p:nvPr>
        </p:nvSpPr>
        <p:spPr/>
        <p:txBody>
          <a:bodyPr/>
          <a:lstStyle/>
          <a:p>
            <a:fld id="{BB055922-87EB-483D-8474-2C9330A0D922}" type="slidenum">
              <a:rPr lang="en-US" smtClean="0"/>
              <a:t>140</a:t>
            </a:fld>
            <a:endParaRPr lang="en-US"/>
          </a:p>
        </p:txBody>
      </p:sp>
    </p:spTree>
    <p:extLst>
      <p:ext uri="{BB962C8B-B14F-4D97-AF65-F5344CB8AC3E}">
        <p14:creationId xmlns:p14="http://schemas.microsoft.com/office/powerpoint/2010/main" val="3973429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6AD57-EC9E-429C-8FFF-FFB2A1E5352A}"/>
              </a:ext>
            </a:extLst>
          </p:cNvPr>
          <p:cNvSpPr>
            <a:spLocks noGrp="1"/>
          </p:cNvSpPr>
          <p:nvPr>
            <p:ph type="title"/>
          </p:nvPr>
        </p:nvSpPr>
        <p:spPr/>
        <p:txBody>
          <a:bodyPr>
            <a:normAutofit fontScale="90000"/>
          </a:bodyPr>
          <a:lstStyle/>
          <a:p>
            <a:pPr algn="r"/>
            <a:r>
              <a:rPr lang="en-US" dirty="0" smtClean="0"/>
              <a:t>	</a:t>
            </a:r>
            <a:r>
              <a:rPr lang="en-US" dirty="0" smtClean="0">
                <a:latin typeface="Times New Roman" panose="02020603050405020304" pitchFamily="18" charset="0"/>
                <a:cs typeface="Times New Roman" panose="02020603050405020304" pitchFamily="18" charset="0"/>
              </a:rPr>
              <a:t>Biological </a:t>
            </a:r>
            <a:r>
              <a:rPr lang="en-US" dirty="0">
                <a:latin typeface="Times New Roman" panose="02020603050405020304" pitchFamily="18" charset="0"/>
                <a:cs typeface="Times New Roman" panose="02020603050405020304" pitchFamily="18" charset="0"/>
              </a:rPr>
              <a:t>process </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quick overview </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336C1A7-1FF9-4B25-8C6A-3061989E2710}"/>
              </a:ext>
            </a:extLst>
          </p:cNvPr>
          <p:cNvPicPr>
            <a:picLocks noGrp="1" noChangeAspect="1"/>
          </p:cNvPicPr>
          <p:nvPr>
            <p:ph idx="1"/>
          </p:nvPr>
        </p:nvPicPr>
        <p:blipFill>
          <a:blip r:embed="rId2"/>
          <a:stretch>
            <a:fillRect/>
          </a:stretch>
        </p:blipFill>
        <p:spPr>
          <a:xfrm>
            <a:off x="1932406" y="1600200"/>
            <a:ext cx="5279188" cy="4525963"/>
          </a:xfrm>
          <a:prstGeom prst="rect">
            <a:avLst/>
          </a:prstGeom>
        </p:spPr>
      </p:pic>
      <p:sp>
        <p:nvSpPr>
          <p:cNvPr id="4" name="Footer Placeholder 3">
            <a:extLst>
              <a:ext uri="{FF2B5EF4-FFF2-40B4-BE49-F238E27FC236}">
                <a16:creationId xmlns:a16="http://schemas.microsoft.com/office/drawing/2014/main" id="{10D5830B-E4EC-49DC-A218-2E135751A06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E353DB4B-5CB1-4082-9FCA-1DEAD66DE853}"/>
              </a:ext>
            </a:extLst>
          </p:cNvPr>
          <p:cNvSpPr>
            <a:spLocks noGrp="1"/>
          </p:cNvSpPr>
          <p:nvPr>
            <p:ph type="sldNum" sz="quarter" idx="12"/>
          </p:nvPr>
        </p:nvSpPr>
        <p:spPr/>
        <p:txBody>
          <a:bodyPr/>
          <a:lstStyle/>
          <a:p>
            <a:fld id="{BB055922-87EB-483D-8474-2C9330A0D922}" type="slidenum">
              <a:rPr lang="en-US" smtClean="0"/>
              <a:t>15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12358"/>
            <a:ext cx="1755726" cy="1267559"/>
          </a:xfrm>
          <a:prstGeom prst="rect">
            <a:avLst/>
          </a:prstGeom>
        </p:spPr>
      </p:pic>
    </p:spTree>
    <p:extLst>
      <p:ext uri="{BB962C8B-B14F-4D97-AF65-F5344CB8AC3E}">
        <p14:creationId xmlns:p14="http://schemas.microsoft.com/office/powerpoint/2010/main" val="1482907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ED92-D786-4DCF-9F47-86F085E38281}"/>
              </a:ext>
            </a:extLst>
          </p:cNvPr>
          <p:cNvSpPr>
            <a:spLocks noGrp="1"/>
          </p:cNvSpPr>
          <p:nvPr>
            <p:ph type="title"/>
          </p:nvPr>
        </p:nvSpPr>
        <p:spPr/>
        <p:txBody>
          <a:bodyPr>
            <a:normAutofit/>
          </a:bodyPr>
          <a:lstStyle/>
          <a:p>
            <a:pPr algn="r"/>
            <a:r>
              <a:rPr lang="en-IN" dirty="0" smtClean="0"/>
              <a:t>	</a:t>
            </a:r>
            <a:r>
              <a:rPr lang="en-IN" sz="3600" dirty="0" smtClean="0">
                <a:latin typeface="Times New Roman" panose="02020603050405020304" pitchFamily="18" charset="0"/>
                <a:cs typeface="Times New Roman" panose="02020603050405020304" pitchFamily="18" charset="0"/>
              </a:rPr>
              <a:t>Definition: Genetic </a:t>
            </a:r>
            <a:r>
              <a:rPr lang="en-IN" sz="3600" dirty="0">
                <a:latin typeface="Times New Roman" panose="02020603050405020304" pitchFamily="18" charset="0"/>
                <a:cs typeface="Times New Roman" panose="02020603050405020304" pitchFamily="18" charset="0"/>
              </a:rPr>
              <a:t>Algorithm</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B8BB44-5689-40C7-B167-A2F8F16C62AE}"/>
              </a:ext>
            </a:extLst>
          </p:cNvPr>
          <p:cNvSpPr>
            <a:spLocks noGrp="1"/>
          </p:cNvSpPr>
          <p:nvPr>
            <p:ph type="ftr" sz="quarter" idx="11"/>
          </p:nvPr>
        </p:nvSpPr>
        <p:spPr/>
        <p:txBody>
          <a:bodyPr/>
          <a:lstStyle/>
          <a:p>
            <a:r>
              <a:rPr lang="en-GB" smtClean="0"/>
              <a:t>&lt;BCSE0103&gt; &lt;Soft Computing&gt;</a:t>
            </a:r>
            <a:endParaRPr lang="en-US"/>
          </a:p>
        </p:txBody>
      </p:sp>
      <p:sp>
        <p:nvSpPr>
          <p:cNvPr id="3" name="Content Placeholder 2">
            <a:extLst>
              <a:ext uri="{FF2B5EF4-FFF2-40B4-BE49-F238E27FC236}">
                <a16:creationId xmlns:a16="http://schemas.microsoft.com/office/drawing/2014/main" id="{03B5217B-9196-483D-A533-11FC6C42E7DB}"/>
              </a:ext>
            </a:extLst>
          </p:cNvPr>
          <p:cNvSpPr>
            <a:spLocks noGrp="1"/>
          </p:cNvSpPr>
          <p:nvPr>
            <p:ph idx="1"/>
          </p:nvPr>
        </p:nvSpPr>
        <p:spPr>
          <a:xfrm>
            <a:off x="457200" y="1268760"/>
            <a:ext cx="8229600" cy="4525963"/>
          </a:xfrm>
        </p:spPr>
        <p:txBody>
          <a:bodyPr>
            <a:noAutofit/>
          </a:bodyPr>
          <a:lstStyle/>
          <a:p>
            <a:pPr algn="just">
              <a:lnSpc>
                <a:spcPct val="150000"/>
              </a:lnSpc>
            </a:pPr>
            <a:endParaRPr lang="en-US" sz="2200" b="1" dirty="0" smtClean="0">
              <a:latin typeface="Times New Roman" panose="02020603050405020304" pitchFamily="18" charset="0"/>
              <a:cs typeface="Times New Roman" panose="02020603050405020304" pitchFamily="18" charset="0"/>
            </a:endParaRPr>
          </a:p>
          <a:p>
            <a:pPr algn="just">
              <a:lnSpc>
                <a:spcPct val="150000"/>
              </a:lnSpc>
            </a:pPr>
            <a:endParaRPr lang="en-US" sz="2200" b="1" dirty="0">
              <a:latin typeface="Times New Roman" panose="02020603050405020304" pitchFamily="18" charset="0"/>
              <a:cs typeface="Times New Roman" panose="02020603050405020304" pitchFamily="18" charset="0"/>
            </a:endParaRPr>
          </a:p>
          <a:p>
            <a:pPr algn="just">
              <a:lnSpc>
                <a:spcPct val="150000"/>
              </a:lnSpc>
            </a:pPr>
            <a:r>
              <a:rPr lang="en-US" sz="2200" b="1" dirty="0" smtClean="0">
                <a:latin typeface="Times New Roman" panose="02020603050405020304" pitchFamily="18" charset="0"/>
                <a:cs typeface="Times New Roman" panose="02020603050405020304" pitchFamily="18" charset="0"/>
              </a:rPr>
              <a:t>Genetic </a:t>
            </a:r>
            <a:r>
              <a:rPr lang="en-US" sz="2200" b="1" dirty="0">
                <a:latin typeface="Times New Roman" panose="02020603050405020304" pitchFamily="18" charset="0"/>
                <a:cs typeface="Times New Roman" panose="02020603050405020304" pitchFamily="18" charset="0"/>
              </a:rPr>
              <a:t>algorithm is a population-based probabilistic search and optimization </a:t>
            </a:r>
            <a:r>
              <a:rPr lang="en-US" sz="2200" b="1" dirty="0" smtClean="0">
                <a:latin typeface="Times New Roman" panose="02020603050405020304" pitchFamily="18" charset="0"/>
                <a:cs typeface="Times New Roman" panose="02020603050405020304" pitchFamily="18" charset="0"/>
              </a:rPr>
              <a:t>techniques, which </a:t>
            </a:r>
            <a:r>
              <a:rPr lang="en-US" sz="2200" b="1" dirty="0">
                <a:latin typeface="Times New Roman" panose="02020603050405020304" pitchFamily="18" charset="0"/>
                <a:cs typeface="Times New Roman" panose="02020603050405020304" pitchFamily="18" charset="0"/>
              </a:rPr>
              <a:t>works based on the mechanisms of natural genetics and natural evaluation</a:t>
            </a:r>
            <a:r>
              <a:rPr lang="en-US" sz="2200" b="1" dirty="0" smtClean="0">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B8ED8DAD-170B-4517-A06A-8040C5CD7575}"/>
              </a:ext>
            </a:extLst>
          </p:cNvPr>
          <p:cNvSpPr>
            <a:spLocks noGrp="1"/>
          </p:cNvSpPr>
          <p:nvPr>
            <p:ph type="sldNum" sz="quarter" idx="12"/>
          </p:nvPr>
        </p:nvSpPr>
        <p:spPr/>
        <p:txBody>
          <a:bodyPr/>
          <a:lstStyle/>
          <a:p>
            <a:fld id="{BB055922-87EB-483D-8474-2C9330A0D922}" type="slidenum">
              <a:rPr lang="en-US" smtClean="0"/>
              <a:t>16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6"/>
            <a:ext cx="1755726" cy="1267559"/>
          </a:xfrm>
          <a:prstGeom prst="rect">
            <a:avLst/>
          </a:prstGeom>
        </p:spPr>
      </p:pic>
    </p:spTree>
    <p:extLst>
      <p:ext uri="{BB962C8B-B14F-4D97-AF65-F5344CB8AC3E}">
        <p14:creationId xmlns:p14="http://schemas.microsoft.com/office/powerpoint/2010/main" val="3655786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784" y="92077"/>
            <a:ext cx="5770984" cy="816643"/>
          </a:xfrm>
        </p:spPr>
        <p:txBody>
          <a:bodyPr>
            <a:normAutofit/>
          </a:bodyPr>
          <a:lstStyle/>
          <a:p>
            <a:r>
              <a:rPr lang="en-GB" sz="4000" dirty="0" smtClean="0">
                <a:latin typeface="Times New Roman" panose="02020603050405020304" pitchFamily="18" charset="0"/>
                <a:cs typeface="Times New Roman" panose="02020603050405020304" pitchFamily="18" charset="0"/>
              </a:rPr>
              <a:t>MCQ</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52736"/>
            <a:ext cx="8507288" cy="5073427"/>
          </a:xfrm>
        </p:spPr>
        <p:txBody>
          <a:bodyPr>
            <a:normAutofit/>
          </a:bodyPr>
          <a:lstStyle/>
          <a:p>
            <a:pPr marL="0" indent="0" algn="just">
              <a:buNone/>
            </a:pPr>
            <a:r>
              <a:rPr lang="en-GB" sz="2000" dirty="0" smtClean="0">
                <a:latin typeface="Times New Roman" panose="02020603050405020304" pitchFamily="18" charset="0"/>
                <a:cs typeface="Times New Roman" panose="02020603050405020304" pitchFamily="18" charset="0"/>
              </a:rPr>
              <a:t>1.Genetic algorithm is a..</a:t>
            </a:r>
          </a:p>
          <a:p>
            <a:pPr marL="457200" indent="-457200" algn="just">
              <a:buAutoNum type="alphaLcParenBoth"/>
            </a:pPr>
            <a:r>
              <a:rPr lang="en-US" sz="2000" dirty="0" smtClean="0">
                <a:latin typeface="Times New Roman" panose="02020603050405020304" pitchFamily="18" charset="0"/>
                <a:cs typeface="Times New Roman" panose="02020603050405020304" pitchFamily="18" charset="0"/>
              </a:rPr>
              <a:t>probabilistic search                           </a:t>
            </a:r>
            <a:r>
              <a:rPr lang="en-GB" sz="2000" dirty="0" smtClean="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optimization </a:t>
            </a:r>
            <a:r>
              <a:rPr lang="en-US" sz="2000" dirty="0" smtClean="0">
                <a:latin typeface="Times New Roman" panose="02020603050405020304" pitchFamily="18" charset="0"/>
                <a:cs typeface="Times New Roman" panose="02020603050405020304" pitchFamily="18" charset="0"/>
              </a:rPr>
              <a:t>techniques</a:t>
            </a:r>
            <a:r>
              <a:rPr lang="en-GB" sz="2000" dirty="0" smtClean="0">
                <a:latin typeface="Times New Roman" panose="02020603050405020304" pitchFamily="18" charset="0"/>
                <a:cs typeface="Times New Roman" panose="02020603050405020304" pitchFamily="18" charset="0"/>
              </a:rPr>
              <a:t> </a:t>
            </a:r>
          </a:p>
          <a:p>
            <a:pPr marL="0" indent="0" algn="just">
              <a:buNone/>
            </a:pPr>
            <a:r>
              <a:rPr lang="en-GB" sz="2000" dirty="0" smtClean="0">
                <a:latin typeface="Times New Roman" panose="02020603050405020304" pitchFamily="18" charset="0"/>
                <a:cs typeface="Times New Roman" panose="02020603050405020304" pitchFamily="18" charset="0"/>
              </a:rPr>
              <a:t>(c) </a:t>
            </a:r>
            <a:r>
              <a:rPr lang="en-GB" sz="2000" dirty="0">
                <a:latin typeface="Times New Roman" panose="02020603050405020304" pitchFamily="18" charset="0"/>
                <a:cs typeface="Times New Roman" panose="02020603050405020304" pitchFamily="18" charset="0"/>
              </a:rPr>
              <a:t>adaptive heuristic search </a:t>
            </a:r>
            <a:r>
              <a:rPr lang="en-GB" sz="2000" dirty="0" smtClean="0">
                <a:latin typeface="Times New Roman" panose="02020603050405020304" pitchFamily="18" charset="0"/>
                <a:cs typeface="Times New Roman" panose="02020603050405020304" pitchFamily="18" charset="0"/>
              </a:rPr>
              <a:t>                    (d)</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All</a:t>
            </a:r>
          </a:p>
          <a:p>
            <a:pPr marL="0" indent="0" algn="just">
              <a:buNone/>
            </a:pPr>
            <a:r>
              <a:rPr lang="en-US" sz="2000" dirty="0" err="1" smtClean="0">
                <a:latin typeface="Times New Roman" panose="02020603050405020304" pitchFamily="18" charset="0"/>
                <a:cs typeface="Times New Roman" panose="02020603050405020304" pitchFamily="18" charset="0"/>
              </a:rPr>
              <a:t>Ans</a:t>
            </a:r>
            <a:r>
              <a:rPr lang="en-US"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All</a:t>
            </a:r>
          </a:p>
          <a:p>
            <a:pPr marL="0" indent="0" algn="just">
              <a:buNone/>
            </a:pPr>
            <a:r>
              <a:rPr lang="en-US" sz="2000" b="1" dirty="0" smtClean="0">
                <a:latin typeface="Times New Roman" panose="02020603050405020304" pitchFamily="18" charset="0"/>
                <a:cs typeface="Times New Roman" panose="02020603050405020304" pitchFamily="18" charset="0"/>
              </a:rPr>
              <a:t>Explanation:-</a:t>
            </a:r>
            <a:r>
              <a:rPr lang="en-US" sz="2000" dirty="0" smtClean="0">
                <a:latin typeface="Times New Roman" panose="02020603050405020304" pitchFamily="18" charset="0"/>
                <a:cs typeface="Times New Roman" panose="02020603050405020304" pitchFamily="18" charset="0"/>
              </a:rPr>
              <a:t>Genetic </a:t>
            </a:r>
            <a:r>
              <a:rPr lang="en-US" sz="2000" dirty="0">
                <a:latin typeface="Times New Roman" panose="02020603050405020304" pitchFamily="18" charset="0"/>
                <a:cs typeface="Times New Roman" panose="02020603050405020304" pitchFamily="18" charset="0"/>
              </a:rPr>
              <a:t>algorithm is a population-based probabilistic search and optimization </a:t>
            </a:r>
            <a:r>
              <a:rPr lang="en-US" sz="2000" dirty="0" smtClean="0">
                <a:latin typeface="Times New Roman" panose="02020603050405020304" pitchFamily="18" charset="0"/>
                <a:cs typeface="Times New Roman" panose="02020603050405020304" pitchFamily="18" charset="0"/>
              </a:rPr>
              <a:t>techniques and </a:t>
            </a:r>
            <a:r>
              <a:rPr lang="en-GB" sz="2000" dirty="0">
                <a:latin typeface="Times New Roman" panose="02020603050405020304" pitchFamily="18" charset="0"/>
                <a:cs typeface="Times New Roman" panose="02020603050405020304" pitchFamily="18" charset="0"/>
              </a:rPr>
              <a:t>adaptive heuristic search algorithms that belong to the larger part of evolutionary algorithms.</a:t>
            </a:r>
            <a:endParaRPr lang="en-US" sz="2000" dirty="0" smtClean="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smtClean="0">
                <a:latin typeface="Times New Roman" panose="02020603050405020304" pitchFamily="18" charset="0"/>
                <a:cs typeface="Times New Roman" panose="02020603050405020304" pitchFamily="18" charset="0"/>
              </a:rPr>
              <a:t>2.Basic idea of genetic algorithm is based on….</a:t>
            </a:r>
          </a:p>
          <a:p>
            <a:pPr marL="457200" indent="-457200" algn="just">
              <a:buAutoNum type="alphaLcParenBoth"/>
            </a:pPr>
            <a:r>
              <a:rPr lang="en-GB" sz="2000" dirty="0" smtClean="0">
                <a:latin typeface="Times New Roman" panose="02020603050405020304" pitchFamily="18" charset="0"/>
                <a:cs typeface="Times New Roman" panose="02020603050405020304" pitchFamily="18" charset="0"/>
              </a:rPr>
              <a:t>Natural </a:t>
            </a:r>
            <a:r>
              <a:rPr lang="en-GB" sz="2000" dirty="0">
                <a:latin typeface="Times New Roman" panose="02020603050405020304" pitchFamily="18" charset="0"/>
                <a:cs typeface="Times New Roman" panose="02020603050405020304" pitchFamily="18" charset="0"/>
              </a:rPr>
              <a:t>selection </a:t>
            </a:r>
            <a:r>
              <a:rPr lang="en-GB"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(b)</a:t>
            </a:r>
            <a:r>
              <a:rPr lang="en-GB" sz="2000" dirty="0">
                <a:latin typeface="Times New Roman" panose="02020603050405020304" pitchFamily="18" charset="0"/>
                <a:cs typeface="Times New Roman" panose="02020603050405020304" pitchFamily="18" charset="0"/>
              </a:rPr>
              <a:t>G</a:t>
            </a:r>
            <a:r>
              <a:rPr lang="en-GB" sz="2000" dirty="0" smtClean="0">
                <a:latin typeface="Times New Roman" panose="02020603050405020304" pitchFamily="18" charset="0"/>
                <a:cs typeface="Times New Roman" panose="02020603050405020304" pitchFamily="18" charset="0"/>
              </a:rPr>
              <a:t>enetics</a:t>
            </a:r>
            <a:r>
              <a:rPr lang="en-US" sz="2000" dirty="0" smtClean="0">
                <a:latin typeface="Times New Roman" panose="02020603050405020304" pitchFamily="18" charset="0"/>
                <a:cs typeface="Times New Roman" panose="02020603050405020304" pitchFamily="18" charset="0"/>
              </a:rPr>
              <a:t>    (c) Both     (d) None</a:t>
            </a:r>
          </a:p>
          <a:p>
            <a:pPr marL="0" indent="0" algn="just">
              <a:buNone/>
            </a:pPr>
            <a:r>
              <a:rPr lang="en-US" sz="2000" dirty="0" err="1" smtClean="0">
                <a:latin typeface="Times New Roman" panose="02020603050405020304" pitchFamily="18" charset="0"/>
                <a:cs typeface="Times New Roman" panose="02020603050405020304" pitchFamily="18" charset="0"/>
              </a:rPr>
              <a:t>Ans</a:t>
            </a:r>
            <a:r>
              <a:rPr lang="en-US" sz="2000" dirty="0">
                <a:latin typeface="Times New Roman" panose="02020603050405020304" pitchFamily="18" charset="0"/>
                <a:cs typeface="Times New Roman" panose="02020603050405020304" pitchFamily="18" charset="0"/>
              </a:rPr>
              <a:t>:- (c) Both</a:t>
            </a:r>
            <a:endParaRPr lang="en-US" sz="2000" dirty="0" smtClean="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Explanation</a:t>
            </a:r>
            <a:r>
              <a:rPr lang="en-US" sz="2000" b="1"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 Genetic algorithms are based on the ideas of natural selection and genetics.</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8"/>
          </a:xfrm>
          <a:prstGeom prst="rect">
            <a:avLst/>
          </a:prstGeom>
        </p:spPr>
      </p:pic>
    </p:spTree>
    <p:extLst>
      <p:ext uri="{BB962C8B-B14F-4D97-AF65-F5344CB8AC3E}">
        <p14:creationId xmlns:p14="http://schemas.microsoft.com/office/powerpoint/2010/main" val="126704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1"/>
          </a:xfrm>
        </p:spPr>
        <p:txBody>
          <a:bodyPr>
            <a:normAutofit/>
          </a:bodyPr>
          <a:lstStyle/>
          <a:p>
            <a:pPr algn="r"/>
            <a:r>
              <a:rPr lang="en-GB" sz="3600" dirty="0" smtClean="0">
                <a:latin typeface="Times New Roman" panose="02020603050405020304" pitchFamily="18" charset="0"/>
                <a:cs typeface="Times New Roman" panose="02020603050405020304" pitchFamily="18" charset="0"/>
              </a:rPr>
              <a:t>Working of Genetic Algorithm</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lgn="just">
              <a:buNone/>
            </a:pPr>
            <a:r>
              <a:rPr lang="en-GB" sz="2200" dirty="0">
                <a:latin typeface="Times New Roman" panose="02020603050405020304" pitchFamily="18" charset="0"/>
                <a:cs typeface="Times New Roman" panose="02020603050405020304" pitchFamily="18" charset="0"/>
              </a:rPr>
              <a:t>The genetic algorithm works on the </a:t>
            </a:r>
            <a:r>
              <a:rPr lang="en-GB" sz="2200" dirty="0">
                <a:solidFill>
                  <a:srgbClr val="FF0000"/>
                </a:solidFill>
                <a:latin typeface="Times New Roman" panose="02020603050405020304" pitchFamily="18" charset="0"/>
                <a:cs typeface="Times New Roman" panose="02020603050405020304" pitchFamily="18" charset="0"/>
              </a:rPr>
              <a:t>evolutionary generational cycle </a:t>
            </a:r>
            <a:r>
              <a:rPr lang="en-GB" sz="2200" dirty="0">
                <a:latin typeface="Times New Roman" panose="02020603050405020304" pitchFamily="18" charset="0"/>
                <a:cs typeface="Times New Roman" panose="02020603050405020304" pitchFamily="18" charset="0"/>
              </a:rPr>
              <a:t>to </a:t>
            </a:r>
            <a:r>
              <a:rPr lang="en-GB" sz="2200" dirty="0">
                <a:solidFill>
                  <a:srgbClr val="FF0000"/>
                </a:solidFill>
                <a:latin typeface="Times New Roman" panose="02020603050405020304" pitchFamily="18" charset="0"/>
                <a:cs typeface="Times New Roman" panose="02020603050405020304" pitchFamily="18" charset="0"/>
              </a:rPr>
              <a:t>generate high-quality solutions</a:t>
            </a:r>
            <a:r>
              <a:rPr lang="en-GB" sz="2200" dirty="0">
                <a:latin typeface="Times New Roman" panose="02020603050405020304" pitchFamily="18" charset="0"/>
                <a:cs typeface="Times New Roman" panose="02020603050405020304" pitchFamily="18" charset="0"/>
              </a:rPr>
              <a:t>. These algorithms use different operations that either enhance or replace the population to give an improved fit solution</a:t>
            </a:r>
            <a:r>
              <a:rPr lang="en-GB" sz="2200" dirty="0" smtClean="0">
                <a:latin typeface="Times New Roman" panose="02020603050405020304" pitchFamily="18" charset="0"/>
                <a:cs typeface="Times New Roman" panose="02020603050405020304" pitchFamily="18" charset="0"/>
              </a:rPr>
              <a:t>.</a:t>
            </a:r>
          </a:p>
          <a:p>
            <a:pPr marL="0" indent="0">
              <a:buNone/>
            </a:pPr>
            <a:r>
              <a:rPr lang="en-GB" sz="2200" dirty="0" smtClean="0">
                <a:latin typeface="Times New Roman" panose="02020603050405020304" pitchFamily="18" charset="0"/>
                <a:cs typeface="Times New Roman" panose="02020603050405020304" pitchFamily="18" charset="0"/>
              </a:rPr>
              <a:t>There are five </a:t>
            </a:r>
            <a:r>
              <a:rPr lang="en-GB" sz="2200" dirty="0">
                <a:latin typeface="Times New Roman" panose="02020603050405020304" pitchFamily="18" charset="0"/>
                <a:cs typeface="Times New Roman" panose="02020603050405020304" pitchFamily="18" charset="0"/>
              </a:rPr>
              <a:t>phases to solve the complex optimization problems, which are given as below:</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 (</a:t>
            </a:r>
            <a:r>
              <a:rPr lang="en-GB" sz="2200" b="1" dirty="0" err="1" smtClean="0">
                <a:latin typeface="Times New Roman" panose="02020603050405020304" pitchFamily="18" charset="0"/>
                <a:cs typeface="Times New Roman" panose="02020603050405020304" pitchFamily="18" charset="0"/>
              </a:rPr>
              <a:t>i</a:t>
            </a:r>
            <a:r>
              <a:rPr lang="en-GB" sz="2200" b="1" dirty="0" smtClean="0">
                <a:latin typeface="Times New Roman" panose="02020603050405020304" pitchFamily="18" charset="0"/>
                <a:cs typeface="Times New Roman" panose="02020603050405020304" pitchFamily="18" charset="0"/>
              </a:rPr>
              <a:t>) Initialization </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(ii) Fitness Assignment </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(iii) Selection</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(iv) Reproduction </a:t>
            </a:r>
          </a:p>
          <a:p>
            <a:pPr marL="0" indent="0">
              <a:lnSpc>
                <a:spcPct val="150000"/>
              </a:lnSpc>
              <a:buNone/>
            </a:pPr>
            <a:r>
              <a:rPr lang="en-GB" sz="2200" b="1" dirty="0" smtClean="0">
                <a:latin typeface="Times New Roman" panose="02020603050405020304" pitchFamily="18" charset="0"/>
                <a:cs typeface="Times New Roman" panose="02020603050405020304" pitchFamily="18" charset="0"/>
              </a:rPr>
              <a:t>(v) Termination</a:t>
            </a:r>
            <a:endParaRPr lang="en-GB" sz="2200" dirty="0">
              <a:latin typeface="Times New Roman" panose="02020603050405020304" pitchFamily="18" charset="0"/>
              <a:cs typeface="Times New Roman" panose="02020603050405020304" pitchFamily="18" charset="0"/>
            </a:endParaRPr>
          </a:p>
          <a:p>
            <a:pPr marL="0" indent="0" algn="just">
              <a:buNone/>
            </a:pPr>
            <a:endParaRPr lang="en-GB" sz="22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18</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888652"/>
          </a:xfrm>
          <a:prstGeom prst="rect">
            <a:avLst/>
          </a:prstGeom>
        </p:spPr>
      </p:pic>
    </p:spTree>
    <p:extLst>
      <p:ext uri="{BB962C8B-B14F-4D97-AF65-F5344CB8AC3E}">
        <p14:creationId xmlns:p14="http://schemas.microsoft.com/office/powerpoint/2010/main" val="366861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91264" cy="5073427"/>
          </a:xfrm>
        </p:spPr>
        <p:txBody>
          <a:bodyPr>
            <a:normAutofit/>
          </a:bodyPr>
          <a:lstStyle/>
          <a:p>
            <a:pPr marL="0" indent="0" algn="just">
              <a:buNone/>
            </a:pPr>
            <a:r>
              <a:rPr lang="en-GB" sz="2000" b="1" dirty="0" smtClean="0">
                <a:latin typeface="Times New Roman" panose="02020603050405020304" pitchFamily="18" charset="0"/>
                <a:cs typeface="Times New Roman" panose="02020603050405020304" pitchFamily="18" charset="0"/>
              </a:rPr>
              <a:t>1. Initialization:-</a:t>
            </a:r>
          </a:p>
          <a:p>
            <a:pPr marL="0" indent="0" algn="just">
              <a:buNone/>
            </a:pPr>
            <a:endParaRPr lang="en-GB" sz="2000" b="1" dirty="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The </a:t>
            </a:r>
            <a:r>
              <a:rPr lang="en-GB" sz="2200" dirty="0">
                <a:latin typeface="Times New Roman" panose="02020603050405020304" pitchFamily="18" charset="0"/>
                <a:cs typeface="Times New Roman" panose="02020603050405020304" pitchFamily="18" charset="0"/>
              </a:rPr>
              <a:t>process of a genetic algorithm starts by generating </a:t>
            </a:r>
            <a:r>
              <a:rPr lang="en-GB" sz="2200" dirty="0" smtClean="0">
                <a:latin typeface="Times New Roman" panose="02020603050405020304" pitchFamily="18" charset="0"/>
                <a:cs typeface="Times New Roman" panose="02020603050405020304" pitchFamily="18" charset="0"/>
              </a:rPr>
              <a:t>the set </a:t>
            </a:r>
            <a:r>
              <a:rPr lang="en-GB" sz="2200" dirty="0">
                <a:latin typeface="Times New Roman" panose="02020603050405020304" pitchFamily="18" charset="0"/>
                <a:cs typeface="Times New Roman" panose="02020603050405020304" pitchFamily="18" charset="0"/>
              </a:rPr>
              <a:t>of individuals, which is called </a:t>
            </a:r>
            <a:r>
              <a:rPr lang="en-GB" sz="2200" dirty="0">
                <a:solidFill>
                  <a:srgbClr val="FF0000"/>
                </a:solidFill>
                <a:latin typeface="Times New Roman" panose="02020603050405020304" pitchFamily="18" charset="0"/>
                <a:cs typeface="Times New Roman" panose="02020603050405020304" pitchFamily="18" charset="0"/>
              </a:rPr>
              <a:t>population</a:t>
            </a:r>
            <a:r>
              <a:rPr lang="en-GB" sz="2200" dirty="0">
                <a:latin typeface="Times New Roman" panose="02020603050405020304" pitchFamily="18" charset="0"/>
                <a:cs typeface="Times New Roman" panose="02020603050405020304" pitchFamily="18" charset="0"/>
              </a:rPr>
              <a:t>.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Here </a:t>
            </a:r>
            <a:r>
              <a:rPr lang="en-GB" sz="2200" dirty="0">
                <a:latin typeface="Times New Roman" panose="02020603050405020304" pitchFamily="18" charset="0"/>
                <a:cs typeface="Times New Roman" panose="02020603050405020304" pitchFamily="18" charset="0"/>
              </a:rPr>
              <a:t>each individual is the solution for the given problem. An individual contains or is characterized by a set of parameters called </a:t>
            </a:r>
            <a:r>
              <a:rPr lang="en-GB" sz="2200" dirty="0">
                <a:solidFill>
                  <a:srgbClr val="FF0000"/>
                </a:solidFill>
                <a:latin typeface="Times New Roman" panose="02020603050405020304" pitchFamily="18" charset="0"/>
                <a:cs typeface="Times New Roman" panose="02020603050405020304" pitchFamily="18" charset="0"/>
              </a:rPr>
              <a:t>Genes</a:t>
            </a:r>
            <a:r>
              <a:rPr lang="en-GB" sz="2200" dirty="0">
                <a:latin typeface="Times New Roman" panose="02020603050405020304" pitchFamily="18" charset="0"/>
                <a:cs typeface="Times New Roman" panose="02020603050405020304" pitchFamily="18" charset="0"/>
              </a:rPr>
              <a:t>.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Genes </a:t>
            </a:r>
            <a:r>
              <a:rPr lang="en-GB" sz="2200" dirty="0">
                <a:latin typeface="Times New Roman" panose="02020603050405020304" pitchFamily="18" charset="0"/>
                <a:cs typeface="Times New Roman" panose="02020603050405020304" pitchFamily="18" charset="0"/>
              </a:rPr>
              <a:t>are combined into a string and generate chromosomes, which is the solution to the problem.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One </a:t>
            </a:r>
            <a:r>
              <a:rPr lang="en-GB" sz="2200" dirty="0">
                <a:latin typeface="Times New Roman" panose="02020603050405020304" pitchFamily="18" charset="0"/>
                <a:cs typeface="Times New Roman" panose="02020603050405020304" pitchFamily="18" charset="0"/>
              </a:rPr>
              <a:t>of the most popular techniques for initialization is the use of </a:t>
            </a:r>
            <a:r>
              <a:rPr lang="en-GB" sz="2200" dirty="0">
                <a:solidFill>
                  <a:srgbClr val="FF0000"/>
                </a:solidFill>
                <a:latin typeface="Times New Roman" panose="02020603050405020304" pitchFamily="18" charset="0"/>
                <a:cs typeface="Times New Roman" panose="02020603050405020304" pitchFamily="18" charset="0"/>
              </a:rPr>
              <a:t>random binary strings</a:t>
            </a:r>
            <a:r>
              <a:rPr lang="en-GB" sz="2200" dirty="0" smtClean="0">
                <a:latin typeface="Times New Roman" panose="02020603050405020304" pitchFamily="18" charset="0"/>
                <a:cs typeface="Times New Roman" panose="02020603050405020304" pitchFamily="18" charset="0"/>
              </a:rPr>
              <a:t>.</a:t>
            </a:r>
          </a:p>
          <a:p>
            <a:pPr marL="0" indent="0" algn="just">
              <a:buNone/>
            </a:pP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19</a:t>
            </a:fld>
            <a:endParaRPr lang="en-US"/>
          </a:p>
        </p:txBody>
      </p:sp>
      <p:sp>
        <p:nvSpPr>
          <p:cNvPr id="6" name="Title 1"/>
          <p:cNvSpPr>
            <a:spLocks noGrp="1"/>
          </p:cNvSpPr>
          <p:nvPr>
            <p:ph type="title"/>
          </p:nvPr>
        </p:nvSpPr>
        <p:spPr>
          <a:xfrm>
            <a:off x="457200" y="92077"/>
            <a:ext cx="8229600" cy="888652"/>
          </a:xfrm>
        </p:spPr>
        <p:txBody>
          <a:bodyPr>
            <a:noAutofit/>
          </a:bodyPr>
          <a:lstStyle/>
          <a:p>
            <a:pPr algn="r"/>
            <a:r>
              <a:rPr lang="en-GB" sz="3600" dirty="0" smtClean="0">
                <a:latin typeface="Times New Roman" panose="02020603050405020304" pitchFamily="18" charset="0"/>
                <a:cs typeface="Times New Roman" panose="02020603050405020304" pitchFamily="18" charset="0"/>
              </a:rPr>
              <a:t>Working of Genetic Algorithm</a:t>
            </a:r>
            <a:endParaRPr lang="en-GB" sz="3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888652"/>
          </a:xfrm>
          <a:prstGeom prst="rect">
            <a:avLst/>
          </a:prstGeom>
        </p:spPr>
      </p:pic>
    </p:spTree>
    <p:extLst>
      <p:ext uri="{BB962C8B-B14F-4D97-AF65-F5344CB8AC3E}">
        <p14:creationId xmlns:p14="http://schemas.microsoft.com/office/powerpoint/2010/main" val="21997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fontScale="90000"/>
          </a:bodyPr>
          <a:lstStyle/>
          <a:p>
            <a:r>
              <a:rPr lang="en-US" sz="3600" b="1" dirty="0" smtClean="0"/>
              <a:t>		BCSE0103</a:t>
            </a:r>
            <a:r>
              <a:rPr lang="en-US" sz="3600" b="1" dirty="0"/>
              <a:t>: SOFT </a:t>
            </a:r>
            <a:r>
              <a:rPr lang="en-US" sz="3600" b="1" dirty="0" smtClean="0"/>
              <a:t>COMPUTING-	Genetic </a:t>
            </a:r>
            <a:r>
              <a:rPr lang="en-US" sz="3600" b="1" dirty="0"/>
              <a:t>Algorithm(GA)</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2</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77500" lnSpcReduction="20000"/>
          </a:bodyPr>
          <a:lstStyle/>
          <a:p>
            <a:pPr algn="just"/>
            <a:r>
              <a:rPr lang="en-US" b="1" dirty="0" smtClean="0"/>
              <a:t>Genetic </a:t>
            </a:r>
            <a:r>
              <a:rPr lang="en-US" b="1" dirty="0"/>
              <a:t>Algorithm(GA):</a:t>
            </a:r>
            <a:r>
              <a:rPr lang="en-US" dirty="0"/>
              <a:t>Introduction to GA, Search optimization Method, Evolutionary Algorithm Working Principle, Biological Background of GA, Working Principles of GA, Encoding(Binary, Value, Permutation, Tree), Operators of GA(Random Population, Reproduction or Selection), Crossover and Mutation, Basics of Genetic Algorithm with Examples, Introduction to Genetic </a:t>
            </a:r>
            <a:r>
              <a:rPr lang="en-US" dirty="0" smtClean="0"/>
              <a:t>programming</a:t>
            </a:r>
          </a:p>
          <a:p>
            <a:pPr marL="0" indent="0">
              <a:buNone/>
            </a:pPr>
            <a:r>
              <a:rPr lang="en-US" b="1" dirty="0"/>
              <a:t>Text Books:</a:t>
            </a:r>
            <a:endParaRPr lang="en-IN" dirty="0"/>
          </a:p>
          <a:p>
            <a:pPr lvl="0"/>
            <a:r>
              <a:rPr lang="en-US" dirty="0"/>
              <a:t>S. </a:t>
            </a:r>
            <a:r>
              <a:rPr lang="en-US" dirty="0" err="1"/>
              <a:t>Rajsekaran</a:t>
            </a:r>
            <a:r>
              <a:rPr lang="en-US" dirty="0"/>
              <a:t>&amp; G.A. </a:t>
            </a:r>
            <a:r>
              <a:rPr lang="en-US" dirty="0" err="1"/>
              <a:t>VijayalakshmiPai</a:t>
            </a:r>
            <a:r>
              <a:rPr lang="en-US" dirty="0"/>
              <a:t>, “Neural Networks, Fuzzy Logic and Genetic Algorithm: Synthesis and Applications”, 4</a:t>
            </a:r>
            <a:r>
              <a:rPr lang="en-US" baseline="30000" dirty="0"/>
              <a:t>th</a:t>
            </a:r>
            <a:r>
              <a:rPr lang="en-US" dirty="0"/>
              <a:t> Edition, Prentice Hall of India,2003.</a:t>
            </a:r>
            <a:endParaRPr lang="en-IN" dirty="0"/>
          </a:p>
          <a:p>
            <a:pPr algn="just"/>
            <a:endParaRPr lang="en-IN" dirty="0"/>
          </a:p>
        </p:txBody>
      </p:sp>
    </p:spTree>
    <p:extLst>
      <p:ext uri="{BB962C8B-B14F-4D97-AF65-F5344CB8AC3E}">
        <p14:creationId xmlns:p14="http://schemas.microsoft.com/office/powerpoint/2010/main" val="2074599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91264" cy="5073427"/>
          </a:xfrm>
        </p:spPr>
        <p:txBody>
          <a:bodyPr>
            <a:normAutofit/>
          </a:bodyPr>
          <a:lstStyle/>
          <a:p>
            <a:pPr marL="0" indent="0" algn="just">
              <a:buNone/>
            </a:pPr>
            <a:endParaRPr lang="en-GB" sz="2000" dirty="0">
              <a:latin typeface="Times New Roman" panose="02020603050405020304" pitchFamily="18" charset="0"/>
              <a:cs typeface="Times New Roman" panose="02020603050405020304" pitchFamily="18" charset="0"/>
            </a:endParaRPr>
          </a:p>
          <a:p>
            <a:pPr marL="0" indent="0" algn="just">
              <a:buNone/>
            </a:pPr>
            <a:r>
              <a:rPr lang="en-GB" sz="2000" b="1" dirty="0">
                <a:latin typeface="Times New Roman" panose="02020603050405020304" pitchFamily="18" charset="0"/>
                <a:cs typeface="Times New Roman" panose="02020603050405020304" pitchFamily="18" charset="0"/>
              </a:rPr>
              <a:t>2. Fitness </a:t>
            </a:r>
            <a:r>
              <a:rPr lang="en-GB" sz="2000" b="1" dirty="0" smtClean="0">
                <a:latin typeface="Times New Roman" panose="02020603050405020304" pitchFamily="18" charset="0"/>
                <a:cs typeface="Times New Roman" panose="02020603050405020304" pitchFamily="18" charset="0"/>
              </a:rPr>
              <a:t>Assignment:-</a:t>
            </a:r>
          </a:p>
          <a:p>
            <a:pPr algn="just"/>
            <a:r>
              <a:rPr lang="en-GB" sz="2200" dirty="0" smtClean="0">
                <a:latin typeface="Times New Roman" panose="02020603050405020304" pitchFamily="18" charset="0"/>
                <a:cs typeface="Times New Roman" panose="02020603050405020304" pitchFamily="18" charset="0"/>
              </a:rPr>
              <a:t>Used </a:t>
            </a:r>
            <a:r>
              <a:rPr lang="en-GB" sz="2200" dirty="0">
                <a:latin typeface="Times New Roman" panose="02020603050405020304" pitchFamily="18" charset="0"/>
                <a:cs typeface="Times New Roman" panose="02020603050405020304" pitchFamily="18" charset="0"/>
              </a:rPr>
              <a:t>to determine how fit an individual is? It means the ability of an individual to compete with other individuals.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In </a:t>
            </a:r>
            <a:r>
              <a:rPr lang="en-GB" sz="2200" dirty="0">
                <a:latin typeface="Times New Roman" panose="02020603050405020304" pitchFamily="18" charset="0"/>
                <a:cs typeface="Times New Roman" panose="02020603050405020304" pitchFamily="18" charset="0"/>
              </a:rPr>
              <a:t>every iteration, individuals are evaluated based on their </a:t>
            </a:r>
            <a:r>
              <a:rPr lang="en-GB" sz="2200" dirty="0">
                <a:solidFill>
                  <a:srgbClr val="FF0000"/>
                </a:solidFill>
                <a:latin typeface="Times New Roman" panose="02020603050405020304" pitchFamily="18" charset="0"/>
                <a:cs typeface="Times New Roman" panose="02020603050405020304" pitchFamily="18" charset="0"/>
              </a:rPr>
              <a:t>fitness function</a:t>
            </a:r>
            <a:r>
              <a:rPr lang="en-GB" sz="2200" dirty="0">
                <a:latin typeface="Times New Roman" panose="02020603050405020304" pitchFamily="18" charset="0"/>
                <a:cs typeface="Times New Roman" panose="02020603050405020304" pitchFamily="18" charset="0"/>
              </a:rPr>
              <a:t>. The fitness function provides a fitness score to each individual. </a:t>
            </a:r>
            <a:endParaRPr lang="en-GB" sz="2200" dirty="0" smtClean="0">
              <a:latin typeface="Times New Roman" panose="02020603050405020304" pitchFamily="18" charset="0"/>
              <a:cs typeface="Times New Roman" panose="02020603050405020304" pitchFamily="18" charset="0"/>
            </a:endParaRPr>
          </a:p>
          <a:p>
            <a:pPr algn="just"/>
            <a:r>
              <a:rPr lang="en-GB" sz="2200" dirty="0" smtClean="0">
                <a:latin typeface="Times New Roman" panose="02020603050405020304" pitchFamily="18" charset="0"/>
                <a:cs typeface="Times New Roman" panose="02020603050405020304" pitchFamily="18" charset="0"/>
              </a:rPr>
              <a:t>This </a:t>
            </a:r>
            <a:r>
              <a:rPr lang="en-GB" sz="2200" dirty="0">
                <a:latin typeface="Times New Roman" panose="02020603050405020304" pitchFamily="18" charset="0"/>
                <a:cs typeface="Times New Roman" panose="02020603050405020304" pitchFamily="18" charset="0"/>
              </a:rPr>
              <a:t>score further determines the probability of being selected for reproduction</a:t>
            </a:r>
            <a:r>
              <a:rPr lang="en-GB" sz="2200" dirty="0" smtClean="0">
                <a:latin typeface="Times New Roman" panose="02020603050405020304" pitchFamily="18" charset="0"/>
                <a:cs typeface="Times New Roman" panose="02020603050405020304" pitchFamily="18" charset="0"/>
              </a:rPr>
              <a:t>.</a:t>
            </a:r>
          </a:p>
          <a:p>
            <a:pPr algn="just"/>
            <a:r>
              <a:rPr lang="en-GB" sz="2200" dirty="0" smtClean="0">
                <a:latin typeface="Times New Roman" panose="02020603050405020304" pitchFamily="18" charset="0"/>
                <a:cs typeface="Times New Roman" panose="02020603050405020304" pitchFamily="18" charset="0"/>
              </a:rPr>
              <a:t>The </a:t>
            </a:r>
            <a:r>
              <a:rPr lang="en-GB" sz="2200" dirty="0">
                <a:latin typeface="Times New Roman" panose="02020603050405020304" pitchFamily="18" charset="0"/>
                <a:cs typeface="Times New Roman" panose="02020603050405020304" pitchFamily="18" charset="0"/>
              </a:rPr>
              <a:t>high the fitness score, the more chances of getting selected for reproduction.</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20</a:t>
            </a:fld>
            <a:endParaRPr lang="en-US"/>
          </a:p>
        </p:txBody>
      </p:sp>
      <p:sp>
        <p:nvSpPr>
          <p:cNvPr id="6" name="Title 1"/>
          <p:cNvSpPr>
            <a:spLocks noGrp="1"/>
          </p:cNvSpPr>
          <p:nvPr>
            <p:ph type="title"/>
          </p:nvPr>
        </p:nvSpPr>
        <p:spPr>
          <a:xfrm>
            <a:off x="457200" y="92077"/>
            <a:ext cx="8229600" cy="888652"/>
          </a:xfrm>
        </p:spPr>
        <p:txBody>
          <a:bodyPr>
            <a:noAutofit/>
          </a:bodyPr>
          <a:lstStyle/>
          <a:p>
            <a:pPr algn="r"/>
            <a:r>
              <a:rPr lang="en-GB" sz="3600" dirty="0" smtClean="0">
                <a:latin typeface="Times New Roman" panose="02020603050405020304" pitchFamily="18" charset="0"/>
                <a:cs typeface="Times New Roman" panose="02020603050405020304" pitchFamily="18" charset="0"/>
              </a:rPr>
              <a:t>Working of Genetic Algorithm</a:t>
            </a:r>
            <a:endParaRPr lang="en-GB" sz="3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888652"/>
          </a:xfrm>
          <a:prstGeom prst="rect">
            <a:avLst/>
          </a:prstGeom>
        </p:spPr>
      </p:pic>
    </p:spTree>
    <p:extLst>
      <p:ext uri="{BB962C8B-B14F-4D97-AF65-F5344CB8AC3E}">
        <p14:creationId xmlns:p14="http://schemas.microsoft.com/office/powerpoint/2010/main" val="56099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0253"/>
          </a:xfrm>
        </p:spPr>
        <p:txBody>
          <a:bodyPr>
            <a:normAutofit/>
          </a:bodyPr>
          <a:lstStyle/>
          <a:p>
            <a:pPr algn="r"/>
            <a:r>
              <a:rPr lang="en-GB" sz="3600" dirty="0">
                <a:latin typeface="Times New Roman" panose="02020603050405020304" pitchFamily="18" charset="0"/>
                <a:cs typeface="Times New Roman" panose="02020603050405020304" pitchFamily="18" charset="0"/>
              </a:rPr>
              <a:t>Working of Genetic Algorithm</a:t>
            </a:r>
            <a:endParaRPr lang="en-GB" sz="3600" dirty="0"/>
          </a:p>
        </p:txBody>
      </p:sp>
      <p:sp>
        <p:nvSpPr>
          <p:cNvPr id="3" name="Content Placeholder 2"/>
          <p:cNvSpPr>
            <a:spLocks noGrp="1"/>
          </p:cNvSpPr>
          <p:nvPr>
            <p:ph idx="1"/>
          </p:nvPr>
        </p:nvSpPr>
        <p:spPr>
          <a:xfrm>
            <a:off x="457200" y="1177452"/>
            <a:ext cx="8229600" cy="4948711"/>
          </a:xfrm>
        </p:spPr>
        <p:txBody>
          <a:bodyPr>
            <a:normAutofit/>
          </a:bodyPr>
          <a:lstStyle/>
          <a:p>
            <a:pPr marL="0" indent="0" algn="just">
              <a:buNone/>
            </a:pPr>
            <a:r>
              <a:rPr lang="en-GB" sz="2400" b="1" dirty="0" smtClean="0">
                <a:latin typeface="Times New Roman" panose="02020603050405020304" pitchFamily="18" charset="0"/>
                <a:cs typeface="Times New Roman" panose="02020603050405020304" pitchFamily="18" charset="0"/>
              </a:rPr>
              <a:t>3. Selection:-</a:t>
            </a:r>
          </a:p>
          <a:p>
            <a:pPr algn="just"/>
            <a:endParaRPr lang="en-GB" sz="2400" b="1" dirty="0">
              <a:latin typeface="Times New Roman" panose="02020603050405020304" pitchFamily="18" charset="0"/>
              <a:cs typeface="Times New Roman" panose="02020603050405020304" pitchFamily="18" charset="0"/>
            </a:endParaRPr>
          </a:p>
          <a:p>
            <a:pPr algn="just"/>
            <a:r>
              <a:rPr lang="en-GB" sz="2400" dirty="0" smtClean="0">
                <a:latin typeface="Times New Roman" panose="02020603050405020304" pitchFamily="18" charset="0"/>
                <a:cs typeface="Times New Roman" panose="02020603050405020304" pitchFamily="18" charset="0"/>
              </a:rPr>
              <a:t>The </a:t>
            </a:r>
            <a:r>
              <a:rPr lang="en-GB" sz="2400" dirty="0">
                <a:latin typeface="Times New Roman" panose="02020603050405020304" pitchFamily="18" charset="0"/>
                <a:cs typeface="Times New Roman" panose="02020603050405020304" pitchFamily="18" charset="0"/>
              </a:rPr>
              <a:t>selection phase involves the selection of individuals for the reproduction of offspring. </a:t>
            </a:r>
            <a:endParaRPr lang="en-GB" sz="2400" dirty="0" smtClean="0">
              <a:latin typeface="Times New Roman" panose="02020603050405020304" pitchFamily="18" charset="0"/>
              <a:cs typeface="Times New Roman" panose="02020603050405020304" pitchFamily="18" charset="0"/>
            </a:endParaRPr>
          </a:p>
          <a:p>
            <a:pPr algn="just"/>
            <a:r>
              <a:rPr lang="en-GB" sz="2400" dirty="0" smtClean="0">
                <a:latin typeface="Times New Roman" panose="02020603050405020304" pitchFamily="18" charset="0"/>
                <a:cs typeface="Times New Roman" panose="02020603050405020304" pitchFamily="18" charset="0"/>
              </a:rPr>
              <a:t>All </a:t>
            </a:r>
            <a:r>
              <a:rPr lang="en-GB" sz="2400" dirty="0">
                <a:latin typeface="Times New Roman" panose="02020603050405020304" pitchFamily="18" charset="0"/>
                <a:cs typeface="Times New Roman" panose="02020603050405020304" pitchFamily="18" charset="0"/>
              </a:rPr>
              <a:t>the selected individuals are then arranged in a pair of two to increase </a:t>
            </a:r>
            <a:r>
              <a:rPr lang="en-GB" sz="2400" dirty="0" smtClean="0">
                <a:latin typeface="Times New Roman" panose="02020603050405020304" pitchFamily="18" charset="0"/>
                <a:cs typeface="Times New Roman" panose="02020603050405020304" pitchFamily="18" charset="0"/>
              </a:rPr>
              <a:t>reproduction. </a:t>
            </a:r>
          </a:p>
          <a:p>
            <a:pPr algn="just"/>
            <a:r>
              <a:rPr lang="en-GB" sz="2400" dirty="0" smtClean="0">
                <a:latin typeface="Times New Roman" panose="02020603050405020304" pitchFamily="18" charset="0"/>
                <a:cs typeface="Times New Roman" panose="02020603050405020304" pitchFamily="18" charset="0"/>
              </a:rPr>
              <a:t>Then </a:t>
            </a:r>
            <a:r>
              <a:rPr lang="en-GB" sz="2400" dirty="0">
                <a:latin typeface="Times New Roman" panose="02020603050405020304" pitchFamily="18" charset="0"/>
                <a:cs typeface="Times New Roman" panose="02020603050405020304" pitchFamily="18" charset="0"/>
              </a:rPr>
              <a:t>these individuals transfer their genes to the next generation</a:t>
            </a:r>
            <a:r>
              <a:rPr lang="en-GB" sz="2400" dirty="0" smtClean="0">
                <a:latin typeface="Times New Roman" panose="02020603050405020304" pitchFamily="18" charset="0"/>
                <a:cs typeface="Times New Roman" panose="02020603050405020304" pitchFamily="18" charset="0"/>
              </a:rPr>
              <a:t>.</a:t>
            </a:r>
          </a:p>
          <a:p>
            <a:pPr algn="just"/>
            <a:endParaRPr lang="en-GB" sz="2600" dirty="0"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Tree>
    <p:extLst>
      <p:ext uri="{BB962C8B-B14F-4D97-AF65-F5344CB8AC3E}">
        <p14:creationId xmlns:p14="http://schemas.microsoft.com/office/powerpoint/2010/main" val="37032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0253"/>
          </a:xfrm>
        </p:spPr>
        <p:txBody>
          <a:bodyPr>
            <a:normAutofit/>
          </a:bodyPr>
          <a:lstStyle/>
          <a:p>
            <a:pPr algn="r"/>
            <a:r>
              <a:rPr lang="en-GB" sz="3600" dirty="0">
                <a:latin typeface="Times New Roman" panose="02020603050405020304" pitchFamily="18" charset="0"/>
                <a:cs typeface="Times New Roman" panose="02020603050405020304" pitchFamily="18" charset="0"/>
              </a:rPr>
              <a:t>Working of Genetic Algorithm</a:t>
            </a:r>
            <a:endParaRPr lang="en-GB" sz="3600" dirty="0"/>
          </a:p>
        </p:txBody>
      </p:sp>
      <p:sp>
        <p:nvSpPr>
          <p:cNvPr id="3" name="Content Placeholder 2"/>
          <p:cNvSpPr>
            <a:spLocks noGrp="1"/>
          </p:cNvSpPr>
          <p:nvPr>
            <p:ph idx="1"/>
          </p:nvPr>
        </p:nvSpPr>
        <p:spPr>
          <a:xfrm>
            <a:off x="457200" y="1177452"/>
            <a:ext cx="8229600" cy="4948711"/>
          </a:xfrm>
        </p:spPr>
        <p:txBody>
          <a:bodyPr>
            <a:normAutofit/>
          </a:bodyPr>
          <a:lstStyle/>
          <a:p>
            <a:pPr marL="0" indent="0">
              <a:buNone/>
            </a:pPr>
            <a:r>
              <a:rPr lang="en-GB" sz="2200" b="1" dirty="0" smtClean="0">
                <a:latin typeface="Times New Roman" panose="02020603050405020304" pitchFamily="18" charset="0"/>
                <a:cs typeface="Times New Roman" panose="02020603050405020304" pitchFamily="18" charset="0"/>
              </a:rPr>
              <a:t>4</a:t>
            </a:r>
            <a:r>
              <a:rPr lang="en-GB" sz="2200" b="1" dirty="0">
                <a:latin typeface="Times New Roman" panose="02020603050405020304" pitchFamily="18" charset="0"/>
                <a:cs typeface="Times New Roman" panose="02020603050405020304" pitchFamily="18" charset="0"/>
              </a:rPr>
              <a:t>. </a:t>
            </a:r>
            <a:r>
              <a:rPr lang="en-GB" sz="2200" b="1" dirty="0" smtClean="0">
                <a:latin typeface="Times New Roman" panose="02020603050405020304" pitchFamily="18" charset="0"/>
                <a:cs typeface="Times New Roman" panose="02020603050405020304" pitchFamily="18" charset="0"/>
              </a:rPr>
              <a:t>Reproduction:-</a:t>
            </a:r>
          </a:p>
          <a:p>
            <a:pPr marL="0" indent="0">
              <a:buNone/>
            </a:pPr>
            <a:endParaRPr lang="en-GB" sz="2200" b="1" dirty="0">
              <a:latin typeface="Times New Roman" panose="02020603050405020304" pitchFamily="18" charset="0"/>
              <a:cs typeface="Times New Roman" panose="02020603050405020304" pitchFamily="18" charset="0"/>
            </a:endParaRPr>
          </a:p>
          <a:p>
            <a:pPr marL="0" indent="0">
              <a:buNone/>
            </a:pPr>
            <a:r>
              <a:rPr lang="en-GB" sz="2200" b="1" dirty="0" smtClean="0">
                <a:latin typeface="Times New Roman" panose="02020603050405020304" pitchFamily="18" charset="0"/>
                <a:cs typeface="Times New Roman" panose="02020603050405020304" pitchFamily="18" charset="0"/>
              </a:rPr>
              <a:t> </a:t>
            </a:r>
            <a:r>
              <a:rPr lang="en-GB" sz="2200" dirty="0" smtClean="0">
                <a:latin typeface="Times New Roman" panose="02020603050405020304" pitchFamily="18" charset="0"/>
                <a:cs typeface="Times New Roman" panose="02020603050405020304" pitchFamily="18" charset="0"/>
              </a:rPr>
              <a:t>In </a:t>
            </a:r>
            <a:r>
              <a:rPr lang="en-GB" sz="2200" dirty="0">
                <a:latin typeface="Times New Roman" panose="02020603050405020304" pitchFamily="18" charset="0"/>
                <a:cs typeface="Times New Roman" panose="02020603050405020304" pitchFamily="18" charset="0"/>
              </a:rPr>
              <a:t>this step, the genetic algorithm uses two variation operators that are applied to the parent population. </a:t>
            </a:r>
            <a:endParaRPr lang="en-GB" sz="2200" dirty="0" smtClean="0">
              <a:latin typeface="Times New Roman" panose="02020603050405020304" pitchFamily="18" charset="0"/>
              <a:cs typeface="Times New Roman" panose="02020603050405020304" pitchFamily="18" charset="0"/>
            </a:endParaRPr>
          </a:p>
          <a:p>
            <a:pPr marL="0" indent="0">
              <a:buNone/>
            </a:pPr>
            <a:endParaRPr lang="en-GB" sz="2200" dirty="0">
              <a:latin typeface="Times New Roman" panose="02020603050405020304" pitchFamily="18" charset="0"/>
              <a:cs typeface="Times New Roman" panose="02020603050405020304" pitchFamily="18" charset="0"/>
            </a:endParaRPr>
          </a:p>
          <a:p>
            <a:pPr marL="0" indent="0">
              <a:buNone/>
            </a:pPr>
            <a:r>
              <a:rPr lang="en-GB" sz="2200" dirty="0" smtClean="0">
                <a:latin typeface="Times New Roman" panose="02020603050405020304" pitchFamily="18" charset="0"/>
                <a:cs typeface="Times New Roman" panose="02020603050405020304" pitchFamily="18" charset="0"/>
              </a:rPr>
              <a:t>The </a:t>
            </a:r>
            <a:r>
              <a:rPr lang="en-GB" sz="2200" dirty="0">
                <a:latin typeface="Times New Roman" panose="02020603050405020304" pitchFamily="18" charset="0"/>
                <a:cs typeface="Times New Roman" panose="02020603050405020304" pitchFamily="18" charset="0"/>
              </a:rPr>
              <a:t>two operators involved in the reproduction phase are given below:</a:t>
            </a:r>
          </a:p>
          <a:p>
            <a:pPr marL="0" indent="0" algn="just">
              <a:buNone/>
            </a:pPr>
            <a:r>
              <a:rPr lang="en-GB" sz="2200" b="1" dirty="0" smtClean="0">
                <a:latin typeface="Times New Roman" panose="02020603050405020304" pitchFamily="18" charset="0"/>
                <a:cs typeface="Times New Roman" panose="02020603050405020304" pitchFamily="18" charset="0"/>
              </a:rPr>
              <a:t>(</a:t>
            </a:r>
            <a:r>
              <a:rPr lang="en-GB" sz="2200" b="1" dirty="0" err="1" smtClean="0">
                <a:latin typeface="Times New Roman" panose="02020603050405020304" pitchFamily="18" charset="0"/>
                <a:cs typeface="Times New Roman" panose="02020603050405020304" pitchFamily="18" charset="0"/>
              </a:rPr>
              <a:t>i</a:t>
            </a:r>
            <a:r>
              <a:rPr lang="en-GB" sz="2200" b="1" dirty="0" smtClean="0">
                <a:latin typeface="Times New Roman" panose="02020603050405020304" pitchFamily="18" charset="0"/>
                <a:cs typeface="Times New Roman" panose="02020603050405020304" pitchFamily="18" charset="0"/>
              </a:rPr>
              <a:t>) Crossover:</a:t>
            </a:r>
            <a:r>
              <a:rPr lang="en-GB" sz="2200" dirty="0">
                <a:latin typeface="Times New Roman" panose="02020603050405020304" pitchFamily="18" charset="0"/>
                <a:cs typeface="Times New Roman" panose="02020603050405020304" pitchFamily="18" charset="0"/>
              </a:rPr>
              <a:t>-</a:t>
            </a:r>
            <a:r>
              <a:rPr lang="en-GB" sz="2200" dirty="0" smtClean="0">
                <a:latin typeface="Times New Roman" panose="02020603050405020304" pitchFamily="18" charset="0"/>
                <a:cs typeface="Times New Roman" panose="02020603050405020304" pitchFamily="18" charset="0"/>
              </a:rPr>
              <a:t>In </a:t>
            </a:r>
            <a:r>
              <a:rPr lang="en-GB" sz="2200" dirty="0">
                <a:latin typeface="Times New Roman" panose="02020603050405020304" pitchFamily="18" charset="0"/>
                <a:cs typeface="Times New Roman" panose="02020603050405020304" pitchFamily="18" charset="0"/>
              </a:rPr>
              <a:t>this process, a crossover point is selected at random within the genes. Then the crossover operator swaps genetic information of two parents from the current generation to produce a new individual representing the offspring</a:t>
            </a:r>
            <a:r>
              <a:rPr lang="en-GB" sz="2200" dirty="0" smtClean="0">
                <a:latin typeface="Times New Roman" panose="02020603050405020304" pitchFamily="18" charset="0"/>
                <a:cs typeface="Times New Roman" panose="02020603050405020304" pitchFamily="18" charset="0"/>
              </a:rPr>
              <a:t>.</a:t>
            </a:r>
          </a:p>
          <a:p>
            <a:pPr marL="0" indent="0" algn="just">
              <a:buNone/>
            </a:pPr>
            <a:endParaRPr lang="en-GB" sz="2600" dirty="0"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Tree>
    <p:extLst>
      <p:ext uri="{BB962C8B-B14F-4D97-AF65-F5344CB8AC3E}">
        <p14:creationId xmlns:p14="http://schemas.microsoft.com/office/powerpoint/2010/main" val="363194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GB" sz="3200" dirty="0">
                <a:latin typeface="Times New Roman" panose="02020603050405020304" pitchFamily="18" charset="0"/>
                <a:cs typeface="Times New Roman" panose="02020603050405020304" pitchFamily="18" charset="0"/>
              </a:rPr>
              <a:t>Working of Genetic Algorithm</a:t>
            </a:r>
            <a:endParaRPr lang="en-GB" sz="3200" dirty="0"/>
          </a:p>
        </p:txBody>
      </p:sp>
      <p:sp>
        <p:nvSpPr>
          <p:cNvPr id="3" name="Content Placeholder 2"/>
          <p:cNvSpPr>
            <a:spLocks noGrp="1"/>
          </p:cNvSpPr>
          <p:nvPr>
            <p:ph idx="1"/>
          </p:nvPr>
        </p:nvSpPr>
        <p:spPr/>
        <p:txBody>
          <a:bodyPr>
            <a:normAutofit fontScale="92500" lnSpcReduction="20000"/>
          </a:bodyPr>
          <a:lstStyle/>
          <a:p>
            <a:pPr marL="0" indent="0">
              <a:lnSpc>
                <a:spcPct val="150000"/>
              </a:lnSpc>
              <a:buNone/>
            </a:pPr>
            <a:r>
              <a:rPr lang="en-GB" sz="1800" b="1" dirty="0" smtClean="0">
                <a:latin typeface="Times New Roman" panose="02020603050405020304" pitchFamily="18" charset="0"/>
                <a:cs typeface="Times New Roman" panose="02020603050405020304" pitchFamily="18" charset="0"/>
              </a:rPr>
              <a:t>(</a:t>
            </a:r>
            <a:r>
              <a:rPr lang="en-GB" sz="2000" b="1" dirty="0">
                <a:latin typeface="Times New Roman" panose="02020603050405020304" pitchFamily="18" charset="0"/>
                <a:cs typeface="Times New Roman" panose="02020603050405020304" pitchFamily="18" charset="0"/>
              </a:rPr>
              <a:t>ii) Mutation:-</a:t>
            </a:r>
            <a:r>
              <a:rPr lang="en-GB" sz="2000" dirty="0">
                <a:latin typeface="Times New Roman" panose="02020603050405020304" pitchFamily="18" charset="0"/>
                <a:cs typeface="Times New Roman" panose="02020603050405020304" pitchFamily="18" charset="0"/>
              </a:rPr>
              <a:t>The mutation operator inserts random genes in the offspring (new child) to maintain the diversity in the population. It can be done by flipping some bits in the chromosomes. Mutation helps in solving the issue of premature convergence and enhances diversification. </a:t>
            </a:r>
            <a:endParaRPr lang="en-GB" sz="2000" dirty="0" smtClean="0">
              <a:latin typeface="Times New Roman" panose="02020603050405020304" pitchFamily="18" charset="0"/>
              <a:cs typeface="Times New Roman" panose="02020603050405020304" pitchFamily="18" charset="0"/>
            </a:endParaRPr>
          </a:p>
          <a:p>
            <a:pPr marL="0" indent="0">
              <a:lnSpc>
                <a:spcPct val="150000"/>
              </a:lnSpc>
              <a:buNone/>
            </a:pPr>
            <a:endParaRPr lang="en-GB"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GB"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GB" sz="20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GB" sz="2000" b="1" dirty="0" smtClean="0">
                <a:latin typeface="Times New Roman" panose="02020603050405020304" pitchFamily="18" charset="0"/>
                <a:cs typeface="Times New Roman" panose="02020603050405020304" pitchFamily="18" charset="0"/>
              </a:rPr>
              <a:t>5</a:t>
            </a:r>
            <a:r>
              <a:rPr lang="en-GB" sz="2000" b="1" dirty="0">
                <a:latin typeface="Times New Roman" panose="02020603050405020304" pitchFamily="18" charset="0"/>
                <a:cs typeface="Times New Roman" panose="02020603050405020304" pitchFamily="18" charset="0"/>
              </a:rPr>
              <a:t>. </a:t>
            </a:r>
            <a:r>
              <a:rPr lang="en-GB" sz="2000" b="1" dirty="0" smtClean="0">
                <a:latin typeface="Times New Roman" panose="02020603050405020304" pitchFamily="18" charset="0"/>
                <a:cs typeface="Times New Roman" panose="02020603050405020304" pitchFamily="18" charset="0"/>
              </a:rPr>
              <a:t>Termination:-</a:t>
            </a:r>
            <a:r>
              <a:rPr lang="en-GB" sz="2000" dirty="0" smtClean="0">
                <a:latin typeface="Times New Roman" panose="02020603050405020304" pitchFamily="18" charset="0"/>
                <a:cs typeface="Times New Roman" panose="02020603050405020304" pitchFamily="18" charset="0"/>
              </a:rPr>
              <a:t>After </a:t>
            </a:r>
            <a:r>
              <a:rPr lang="en-GB" sz="2000" dirty="0">
                <a:latin typeface="Times New Roman" panose="02020603050405020304" pitchFamily="18" charset="0"/>
                <a:cs typeface="Times New Roman" panose="02020603050405020304" pitchFamily="18" charset="0"/>
              </a:rPr>
              <a:t>the reproduction phase, a stopping criterion is applied as a base for termination. The algorithm terminates after the threshold fitness solution is reached. It will identify the final solution as the best solution in the population</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a:latin typeface="Times New Roman" panose="02020603050405020304" pitchFamily="18" charset="0"/>
                <a:cs typeface="Times New Roman" panose="02020603050405020304" pitchFamily="18" charset="0"/>
              </a:rPr>
              <a:t/>
            </a:r>
            <a:br>
              <a:rPr lang="en-GB" sz="2000" dirty="0">
                <a:latin typeface="Times New Roman" panose="02020603050405020304" pitchFamily="18" charset="0"/>
                <a:cs typeface="Times New Roman" panose="02020603050405020304" pitchFamily="18" charset="0"/>
              </a:rPr>
            </a:b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
        <p:nvSpPr>
          <p:cNvPr id="7" name="Rectangle 6"/>
          <p:cNvSpPr/>
          <p:nvPr/>
        </p:nvSpPr>
        <p:spPr>
          <a:xfrm>
            <a:off x="683568" y="3429000"/>
            <a:ext cx="7848872" cy="7200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2000" dirty="0">
                <a:solidFill>
                  <a:srgbClr val="FF0000"/>
                </a:solidFill>
                <a:latin typeface="Times New Roman" panose="02020603050405020304" pitchFamily="18" charset="0"/>
                <a:cs typeface="Times New Roman" panose="02020603050405020304" pitchFamily="18" charset="0"/>
              </a:rPr>
              <a:t>**A </a:t>
            </a:r>
            <a:r>
              <a:rPr lang="en-GB" sz="2000" dirty="0" smtClean="0">
                <a:solidFill>
                  <a:srgbClr val="FF0000"/>
                </a:solidFill>
                <a:latin typeface="Times New Roman" panose="02020603050405020304" pitchFamily="18" charset="0"/>
                <a:cs typeface="Times New Roman" panose="02020603050405020304" pitchFamily="18" charset="0"/>
              </a:rPr>
              <a:t>diversity in  </a:t>
            </a:r>
            <a:r>
              <a:rPr lang="en-GB" sz="2000" dirty="0">
                <a:solidFill>
                  <a:srgbClr val="FF0000"/>
                </a:solidFill>
                <a:latin typeface="Times New Roman" panose="02020603050405020304" pitchFamily="18" charset="0"/>
                <a:cs typeface="Times New Roman" panose="02020603050405020304" pitchFamily="18" charset="0"/>
              </a:rPr>
              <a:t>population is a group of people who differ in terms of one of more characteristics, such as by gender, age, class and ethnicity</a:t>
            </a:r>
            <a:r>
              <a:rPr lang="en-GB" dirty="0">
                <a:solidFill>
                  <a:srgbClr val="FF0000"/>
                </a:solidFill>
              </a:rPr>
              <a:t>.</a:t>
            </a:r>
            <a:endParaRPr lang="en-GB" sz="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1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7EBB-0929-41E1-9409-1D5691BCB710}"/>
              </a:ext>
            </a:extLst>
          </p:cNvPr>
          <p:cNvSpPr>
            <a:spLocks noGrp="1"/>
          </p:cNvSpPr>
          <p:nvPr>
            <p:ph type="title"/>
          </p:nvPr>
        </p:nvSpPr>
        <p:spPr/>
        <p:txBody>
          <a:bodyPr/>
          <a:lstStyle/>
          <a:p>
            <a:pPr algn="r"/>
            <a:r>
              <a:rPr lang="en-IN" sz="3600" dirty="0">
                <a:latin typeface="Times New Roman" panose="02020603050405020304" pitchFamily="18" charset="0"/>
                <a:cs typeface="Times New Roman" panose="02020603050405020304" pitchFamily="18" charset="0"/>
              </a:rPr>
              <a:t>Framework of </a:t>
            </a:r>
            <a:r>
              <a:rPr lang="en-IN" sz="3600" dirty="0" smtClean="0">
                <a:latin typeface="Times New Roman" panose="02020603050405020304" pitchFamily="18" charset="0"/>
                <a:cs typeface="Times New Roman" panose="02020603050405020304" pitchFamily="18" charset="0"/>
              </a:rPr>
              <a:t>Genetic Algorithm</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4270AB32-372B-473A-896A-B8D48EE1BCF6}"/>
              </a:ext>
            </a:extLst>
          </p:cNvPr>
          <p:cNvPicPr>
            <a:picLocks noGrp="1" noChangeAspect="1"/>
          </p:cNvPicPr>
          <p:nvPr>
            <p:ph idx="1"/>
          </p:nvPr>
        </p:nvPicPr>
        <p:blipFill>
          <a:blip r:embed="rId2"/>
          <a:stretch>
            <a:fillRect/>
          </a:stretch>
        </p:blipFill>
        <p:spPr>
          <a:xfrm>
            <a:off x="675100" y="1355412"/>
            <a:ext cx="8064896" cy="5087589"/>
          </a:xfrm>
          <a:prstGeom prst="rect">
            <a:avLst/>
          </a:prstGeom>
        </p:spPr>
      </p:pic>
      <p:sp>
        <p:nvSpPr>
          <p:cNvPr id="4" name="Footer Placeholder 3">
            <a:extLst>
              <a:ext uri="{FF2B5EF4-FFF2-40B4-BE49-F238E27FC236}">
                <a16:creationId xmlns:a16="http://schemas.microsoft.com/office/drawing/2014/main" id="{7D33DEAF-4FB8-40E6-8517-13FEC96FC6F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9F91E91-BB1D-4760-B279-68F69000DAAC}"/>
              </a:ext>
            </a:extLst>
          </p:cNvPr>
          <p:cNvSpPr>
            <a:spLocks noGrp="1"/>
          </p:cNvSpPr>
          <p:nvPr>
            <p:ph type="sldNum" sz="quarter" idx="12"/>
          </p:nvPr>
        </p:nvSpPr>
        <p:spPr/>
        <p:txBody>
          <a:bodyPr/>
          <a:lstStyle/>
          <a:p>
            <a:fld id="{BB055922-87EB-483D-8474-2C9330A0D922}" type="slidenum">
              <a:rPr lang="en-US" smtClean="0"/>
              <a:t>24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844527"/>
          </a:xfrm>
          <a:prstGeom prst="rect">
            <a:avLst/>
          </a:prstGeom>
        </p:spPr>
      </p:pic>
    </p:spTree>
    <p:extLst>
      <p:ext uri="{BB962C8B-B14F-4D97-AF65-F5344CB8AC3E}">
        <p14:creationId xmlns:p14="http://schemas.microsoft.com/office/powerpoint/2010/main" val="4289669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25</a:t>
            </a:fld>
            <a:endParaRPr lang="en-US"/>
          </a:p>
        </p:txBody>
      </p:sp>
      <p:pic>
        <p:nvPicPr>
          <p:cNvPr id="6" name="Picture 5"/>
          <p:cNvPicPr>
            <a:picLocks noChangeAspect="1"/>
          </p:cNvPicPr>
          <p:nvPr/>
        </p:nvPicPr>
        <p:blipFill>
          <a:blip r:embed="rId2"/>
          <a:stretch>
            <a:fillRect/>
          </a:stretch>
        </p:blipFill>
        <p:spPr>
          <a:xfrm>
            <a:off x="256639" y="1615773"/>
            <a:ext cx="8630722" cy="3757443"/>
          </a:xfrm>
          <a:prstGeom prst="rect">
            <a:avLst/>
          </a:prstGeom>
        </p:spPr>
      </p:pic>
    </p:spTree>
    <p:extLst>
      <p:ext uri="{BB962C8B-B14F-4D97-AF65-F5344CB8AC3E}">
        <p14:creationId xmlns:p14="http://schemas.microsoft.com/office/powerpoint/2010/main" val="2498159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C4A0-91F6-4294-AC0A-A4CE4EB66F69}"/>
              </a:ext>
            </a:extLst>
          </p:cNvPr>
          <p:cNvSpPr>
            <a:spLocks noGrp="1"/>
          </p:cNvSpPr>
          <p:nvPr>
            <p:ph type="title"/>
          </p:nvPr>
        </p:nvSpPr>
        <p:spPr>
          <a:xfrm>
            <a:off x="457200" y="137922"/>
            <a:ext cx="8229600" cy="765714"/>
          </a:xfrm>
        </p:spPr>
        <p:txBody>
          <a:bodyPr>
            <a:normAutofit fontScale="90000"/>
          </a:bodyPr>
          <a:lstStyle/>
          <a:p>
            <a:pPr algn="r"/>
            <a:r>
              <a:rPr lang="en-US" dirty="0" smtClean="0"/>
              <a:t>	</a:t>
            </a:r>
            <a:r>
              <a:rPr lang="en-US" sz="2800" b="1" dirty="0" smtClean="0">
                <a:latin typeface="Times New Roman" panose="02020603050405020304" pitchFamily="18" charset="0"/>
                <a:cs typeface="Times New Roman" panose="02020603050405020304" pitchFamily="18" charset="0"/>
              </a:rPr>
              <a:t>Framework </a:t>
            </a:r>
            <a:r>
              <a:rPr lang="en-US" sz="2800" b="1" dirty="0">
                <a:latin typeface="Times New Roman" panose="02020603050405020304" pitchFamily="18" charset="0"/>
                <a:cs typeface="Times New Roman" panose="02020603050405020304" pitchFamily="18" charset="0"/>
              </a:rPr>
              <a:t>of </a:t>
            </a:r>
            <a:r>
              <a:rPr lang="en-US" sz="2800" b="1" dirty="0" smtClean="0">
                <a:latin typeface="Times New Roman" panose="02020603050405020304" pitchFamily="18" charset="0"/>
                <a:cs typeface="Times New Roman" panose="02020603050405020304" pitchFamily="18" charset="0"/>
              </a:rPr>
              <a:t>Genetic Algorithm: </a:t>
            </a:r>
            <a:br>
              <a:rPr lang="en-US" sz="2800" b="1" dirty="0" smtClean="0">
                <a:latin typeface="Times New Roman" panose="02020603050405020304" pitchFamily="18" charset="0"/>
                <a:cs typeface="Times New Roman" panose="02020603050405020304" pitchFamily="18" charset="0"/>
              </a:rPr>
            </a:br>
            <a:r>
              <a:rPr lang="en-US" sz="2800" b="1" dirty="0" smtClean="0">
                <a:latin typeface="Times New Roman" panose="02020603050405020304" pitchFamily="18" charset="0"/>
                <a:cs typeface="Times New Roman" panose="02020603050405020304" pitchFamily="18" charset="0"/>
              </a:rPr>
              <a:t>A </a:t>
            </a:r>
            <a:r>
              <a:rPr lang="en-US" sz="2800" b="1" dirty="0">
                <a:latin typeface="Times New Roman" panose="02020603050405020304" pitchFamily="18" charset="0"/>
                <a:cs typeface="Times New Roman" panose="02020603050405020304" pitchFamily="18" charset="0"/>
              </a:rPr>
              <a:t>detail view</a:t>
            </a:r>
            <a:endParaRPr lang="en-IN" sz="36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3D7783C4-A25F-453C-9D9C-F31A74E7816B}"/>
              </a:ext>
            </a:extLst>
          </p:cNvPr>
          <p:cNvPicPr>
            <a:picLocks noGrp="1" noChangeAspect="1"/>
          </p:cNvPicPr>
          <p:nvPr>
            <p:ph idx="1"/>
          </p:nvPr>
        </p:nvPicPr>
        <p:blipFill>
          <a:blip r:embed="rId2"/>
          <a:stretch>
            <a:fillRect/>
          </a:stretch>
        </p:blipFill>
        <p:spPr>
          <a:xfrm>
            <a:off x="395536" y="1268760"/>
            <a:ext cx="8136904" cy="5087590"/>
          </a:xfrm>
          <a:prstGeom prst="rect">
            <a:avLst/>
          </a:prstGeom>
        </p:spPr>
      </p:pic>
      <p:sp>
        <p:nvSpPr>
          <p:cNvPr id="4" name="Footer Placeholder 3">
            <a:extLst>
              <a:ext uri="{FF2B5EF4-FFF2-40B4-BE49-F238E27FC236}">
                <a16:creationId xmlns:a16="http://schemas.microsoft.com/office/drawing/2014/main" id="{810ED062-AD5D-4657-8B02-2DD1C90F67D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D9E6F6D-302D-4B59-8483-09C7A15DA137}"/>
              </a:ext>
            </a:extLst>
          </p:cNvPr>
          <p:cNvSpPr>
            <a:spLocks noGrp="1"/>
          </p:cNvSpPr>
          <p:nvPr>
            <p:ph type="sldNum" sz="quarter" idx="12"/>
          </p:nvPr>
        </p:nvSpPr>
        <p:spPr/>
        <p:txBody>
          <a:bodyPr/>
          <a:lstStyle/>
          <a:p>
            <a:fld id="{BB055922-87EB-483D-8474-2C9330A0D922}" type="slidenum">
              <a:rPr lang="en-US" smtClean="0"/>
              <a:t>26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921"/>
            <a:ext cx="1755726" cy="626783"/>
          </a:xfrm>
          <a:prstGeom prst="rect">
            <a:avLst/>
          </a:prstGeom>
        </p:spPr>
      </p:pic>
    </p:spTree>
    <p:extLst>
      <p:ext uri="{BB962C8B-B14F-4D97-AF65-F5344CB8AC3E}">
        <p14:creationId xmlns:p14="http://schemas.microsoft.com/office/powerpoint/2010/main" val="2106102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856" y="92077"/>
            <a:ext cx="5194920" cy="672627"/>
          </a:xfrm>
        </p:spPr>
        <p:txBody>
          <a:bodyPr>
            <a:normAutofit fontScale="90000"/>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08720"/>
            <a:ext cx="8507288" cy="5217443"/>
          </a:xfrm>
        </p:spPr>
        <p:txBody>
          <a:bodyPr>
            <a:normAutofit fontScale="85000" lnSpcReduction="20000"/>
          </a:bodyPr>
          <a:lstStyle/>
          <a:p>
            <a:pPr marL="0" indent="0">
              <a:buNone/>
            </a:pPr>
            <a:r>
              <a:rPr lang="en-GB" sz="2000" dirty="0" smtClean="0">
                <a:latin typeface="Times New Roman" panose="02020603050405020304" pitchFamily="18" charset="0"/>
                <a:cs typeface="Times New Roman" panose="02020603050405020304" pitchFamily="18" charset="0"/>
              </a:rPr>
              <a:t>1.Basic steps of working of the genetic algorithm are:-</a:t>
            </a:r>
          </a:p>
          <a:p>
            <a:pPr marL="0" indent="0">
              <a:lnSpc>
                <a:spcPct val="150000"/>
              </a:lnSpc>
              <a:buNone/>
            </a:pPr>
            <a:r>
              <a:rPr lang="en-GB" sz="2000" dirty="0" smtClean="0">
                <a:latin typeface="Times New Roman" panose="02020603050405020304" pitchFamily="18" charset="0"/>
                <a:cs typeface="Times New Roman" panose="02020603050405020304" pitchFamily="18" charset="0"/>
              </a:rPr>
              <a:t>(</a:t>
            </a:r>
            <a:r>
              <a:rPr lang="en-GB" sz="2000" dirty="0" err="1">
                <a:latin typeface="Times New Roman" panose="02020603050405020304" pitchFamily="18" charset="0"/>
                <a:cs typeface="Times New Roman" panose="02020603050405020304" pitchFamily="18" charset="0"/>
              </a:rPr>
              <a:t>i</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Initialization, </a:t>
            </a:r>
            <a:r>
              <a:rPr lang="en-GB" sz="2000" dirty="0">
                <a:latin typeface="Times New Roman" panose="02020603050405020304" pitchFamily="18" charset="0"/>
                <a:cs typeface="Times New Roman" panose="02020603050405020304" pitchFamily="18" charset="0"/>
              </a:rPr>
              <a:t>Fitness Assignment</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ii) Fitness Assignment </a:t>
            </a: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Selection</a:t>
            </a:r>
          </a:p>
          <a:p>
            <a:pPr marL="0" indent="0">
              <a:lnSpc>
                <a:spcPct val="150000"/>
              </a:lnSpc>
              <a:buNone/>
            </a:pPr>
            <a:r>
              <a:rPr lang="en-GB" sz="2000" dirty="0" smtClean="0">
                <a:latin typeface="Times New Roman" panose="02020603050405020304" pitchFamily="18" charset="0"/>
                <a:cs typeface="Times New Roman" panose="02020603050405020304" pitchFamily="18" charset="0"/>
              </a:rPr>
              <a:t>(iii)Reproduction ,Termination            (iv) All</a:t>
            </a:r>
          </a:p>
          <a:p>
            <a:pPr marL="0" indent="0">
              <a:buNone/>
            </a:pPr>
            <a:r>
              <a:rPr lang="en-GB" sz="2000" b="1" dirty="0" err="1" smtClean="0">
                <a:latin typeface="Times New Roman" panose="02020603050405020304" pitchFamily="18" charset="0"/>
                <a:cs typeface="Times New Roman" panose="02020603050405020304" pitchFamily="18" charset="0"/>
              </a:rPr>
              <a:t>Ans</a:t>
            </a:r>
            <a:r>
              <a:rPr lang="en-GB" sz="2000" b="1" dirty="0" smtClean="0">
                <a:latin typeface="Times New Roman" panose="02020603050405020304" pitchFamily="18" charset="0"/>
                <a:cs typeface="Times New Roman" panose="02020603050405020304" pitchFamily="18" charset="0"/>
              </a:rPr>
              <a:t>:- (iv) All</a:t>
            </a:r>
          </a:p>
          <a:p>
            <a:pPr marL="0" indent="0">
              <a:buNone/>
            </a:pPr>
            <a:r>
              <a:rPr lang="en-GB" sz="2000" b="1" dirty="0" smtClean="0">
                <a:latin typeface="Times New Roman" panose="02020603050405020304" pitchFamily="18" charset="0"/>
                <a:cs typeface="Times New Roman" panose="02020603050405020304" pitchFamily="18" charset="0"/>
              </a:rPr>
              <a:t>Explanation:-</a:t>
            </a:r>
            <a:r>
              <a:rPr lang="en-GB" sz="1900" dirty="0">
                <a:latin typeface="Times New Roman" panose="02020603050405020304" pitchFamily="18" charset="0"/>
                <a:cs typeface="Times New Roman" panose="02020603050405020304" pitchFamily="18" charset="0"/>
              </a:rPr>
              <a:t>There are five phases to solve the complex optimization </a:t>
            </a:r>
            <a:r>
              <a:rPr lang="en-GB" sz="1900" dirty="0" smtClean="0">
                <a:latin typeface="Times New Roman" panose="02020603050405020304" pitchFamily="18" charset="0"/>
                <a:cs typeface="Times New Roman" panose="02020603050405020304" pitchFamily="18" charset="0"/>
              </a:rPr>
              <a:t>problems using genetic algorithm, </a:t>
            </a:r>
            <a:r>
              <a:rPr lang="en-GB" sz="1900" dirty="0">
                <a:latin typeface="Times New Roman" panose="02020603050405020304" pitchFamily="18" charset="0"/>
                <a:cs typeface="Times New Roman" panose="02020603050405020304" pitchFamily="18" charset="0"/>
              </a:rPr>
              <a:t>which are given as below</a:t>
            </a:r>
            <a:r>
              <a:rPr lang="en-GB" sz="1900" dirty="0" smtClean="0">
                <a:latin typeface="Times New Roman" panose="02020603050405020304" pitchFamily="18" charset="0"/>
                <a:cs typeface="Times New Roman" panose="02020603050405020304" pitchFamily="18" charset="0"/>
              </a:rPr>
              <a:t>: (</a:t>
            </a:r>
            <a:r>
              <a:rPr lang="en-GB" sz="1900" dirty="0" err="1" smtClean="0">
                <a:latin typeface="Times New Roman" panose="02020603050405020304" pitchFamily="18" charset="0"/>
                <a:cs typeface="Times New Roman" panose="02020603050405020304" pitchFamily="18" charset="0"/>
              </a:rPr>
              <a:t>i</a:t>
            </a:r>
            <a:r>
              <a:rPr lang="en-GB" sz="1900" dirty="0" smtClean="0">
                <a:latin typeface="Times New Roman" panose="02020603050405020304" pitchFamily="18" charset="0"/>
                <a:cs typeface="Times New Roman" panose="02020603050405020304" pitchFamily="18" charset="0"/>
              </a:rPr>
              <a:t>) Initialization (</a:t>
            </a:r>
            <a:r>
              <a:rPr lang="en-GB" sz="1900" dirty="0">
                <a:latin typeface="Times New Roman" panose="02020603050405020304" pitchFamily="18" charset="0"/>
                <a:cs typeface="Times New Roman" panose="02020603050405020304" pitchFamily="18" charset="0"/>
              </a:rPr>
              <a:t>ii) Fitness Assignment </a:t>
            </a:r>
            <a:r>
              <a:rPr lang="en-GB" sz="1900" dirty="0" smtClean="0">
                <a:latin typeface="Times New Roman" panose="02020603050405020304" pitchFamily="18" charset="0"/>
                <a:cs typeface="Times New Roman" panose="02020603050405020304" pitchFamily="18" charset="0"/>
              </a:rPr>
              <a:t>(iii)Selection (</a:t>
            </a:r>
            <a:r>
              <a:rPr lang="en-GB" sz="1900" dirty="0">
                <a:latin typeface="Times New Roman" panose="02020603050405020304" pitchFamily="18" charset="0"/>
                <a:cs typeface="Times New Roman" panose="02020603050405020304" pitchFamily="18" charset="0"/>
              </a:rPr>
              <a:t>iv)Reproduction </a:t>
            </a:r>
            <a:r>
              <a:rPr lang="en-GB" sz="1900" dirty="0" smtClean="0">
                <a:latin typeface="Times New Roman" panose="02020603050405020304" pitchFamily="18" charset="0"/>
                <a:cs typeface="Times New Roman" panose="02020603050405020304" pitchFamily="18" charset="0"/>
              </a:rPr>
              <a:t>(v)Termination</a:t>
            </a:r>
          </a:p>
          <a:p>
            <a:pPr marL="0" indent="0">
              <a:lnSpc>
                <a:spcPct val="150000"/>
              </a:lnSpc>
              <a:buNone/>
            </a:pPr>
            <a:endParaRPr lang="en-GB" sz="2000" dirty="0" smtClean="0">
              <a:latin typeface="Times New Roman" panose="02020603050405020304" pitchFamily="18" charset="0"/>
              <a:cs typeface="Times New Roman" panose="02020603050405020304" pitchFamily="18" charset="0"/>
            </a:endParaRPr>
          </a:p>
          <a:p>
            <a:pPr marL="0" indent="0">
              <a:lnSpc>
                <a:spcPct val="150000"/>
              </a:lnSpc>
              <a:buNone/>
            </a:pPr>
            <a:r>
              <a:rPr lang="en-GB" sz="2000" dirty="0" smtClean="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Inserting </a:t>
            </a:r>
            <a:r>
              <a:rPr lang="en-GB" sz="2000" dirty="0">
                <a:latin typeface="Times New Roman" panose="02020603050405020304" pitchFamily="18" charset="0"/>
                <a:cs typeface="Times New Roman" panose="02020603050405020304" pitchFamily="18" charset="0"/>
              </a:rPr>
              <a:t>random genes in the offspring </a:t>
            </a:r>
            <a:r>
              <a:rPr lang="en-GB" sz="2000" dirty="0" smtClean="0">
                <a:latin typeface="Times New Roman" panose="02020603050405020304" pitchFamily="18" charset="0"/>
                <a:cs typeface="Times New Roman" panose="02020603050405020304" pitchFamily="18" charset="0"/>
              </a:rPr>
              <a:t>to </a:t>
            </a:r>
            <a:r>
              <a:rPr lang="en-GB" sz="2000" dirty="0">
                <a:latin typeface="Times New Roman" panose="02020603050405020304" pitchFamily="18" charset="0"/>
                <a:cs typeface="Times New Roman" panose="02020603050405020304" pitchFamily="18" charset="0"/>
              </a:rPr>
              <a:t>maintain the diversity in the </a:t>
            </a:r>
            <a:r>
              <a:rPr lang="en-GB" sz="2000" dirty="0" smtClean="0">
                <a:latin typeface="Times New Roman" panose="02020603050405020304" pitchFamily="18" charset="0"/>
                <a:cs typeface="Times New Roman" panose="02020603050405020304" pitchFamily="18" charset="0"/>
              </a:rPr>
              <a:t>population</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is known as:-</a:t>
            </a:r>
          </a:p>
          <a:p>
            <a:pPr marL="0" indent="0">
              <a:lnSpc>
                <a:spcPct val="150000"/>
              </a:lnSpc>
              <a:buNone/>
            </a:pPr>
            <a:r>
              <a:rPr lang="en-GB" sz="2000" dirty="0" smtClean="0">
                <a:latin typeface="Times New Roman" panose="02020603050405020304" pitchFamily="18" charset="0"/>
                <a:cs typeface="Times New Roman" panose="02020603050405020304" pitchFamily="18" charset="0"/>
              </a:rPr>
              <a:t>(</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)Fitness assignments (ii)Selection (iii)Mutation (iv) All</a:t>
            </a:r>
          </a:p>
          <a:p>
            <a:pPr marL="0" indent="0">
              <a:lnSpc>
                <a:spcPct val="150000"/>
              </a:lnSpc>
              <a:buNone/>
            </a:pPr>
            <a:r>
              <a:rPr lang="en-GB" sz="2000" dirty="0" err="1"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 (iii) Mutation</a:t>
            </a:r>
          </a:p>
          <a:p>
            <a:pPr marL="0" indent="0">
              <a:lnSpc>
                <a:spcPct val="150000"/>
              </a:lnSpc>
              <a:buNone/>
            </a:pPr>
            <a:r>
              <a:rPr lang="en-GB" sz="2000" b="1" dirty="0" smtClean="0">
                <a:latin typeface="Times New Roman" panose="02020603050405020304" pitchFamily="18" charset="0"/>
                <a:cs typeface="Times New Roman" panose="02020603050405020304" pitchFamily="18" charset="0"/>
              </a:rPr>
              <a:t>Explanation:-</a:t>
            </a: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The mutation operator inserts random genes in the offspring (new child) to maintain the diversity in the population. It can be done by flipping some bits in the chromosomes. </a:t>
            </a:r>
            <a:endParaRPr lang="en-GB" sz="2000" dirty="0" smtClean="0">
              <a:latin typeface="Times New Roman" panose="02020603050405020304" pitchFamily="18" charset="0"/>
              <a:cs typeface="Times New Roman" panose="02020603050405020304" pitchFamily="18" charset="0"/>
            </a:endParaRPr>
          </a:p>
          <a:p>
            <a:pPr marL="0" indent="0">
              <a:lnSpc>
                <a:spcPct val="150000"/>
              </a:lnSpc>
              <a:buNone/>
            </a:pPr>
            <a:endParaRPr lang="en-GB" sz="2000" dirty="0">
              <a:latin typeface="Times New Roman" panose="02020603050405020304" pitchFamily="18" charset="0"/>
              <a:cs typeface="Times New Roman" panose="02020603050405020304" pitchFamily="18" charset="0"/>
            </a:endParaRPr>
          </a:p>
          <a:p>
            <a:pPr marL="0" indent="0">
              <a:lnSpc>
                <a:spcPct val="150000"/>
              </a:lnSpc>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Tree>
    <p:extLst>
      <p:ext uri="{BB962C8B-B14F-4D97-AF65-F5344CB8AC3E}">
        <p14:creationId xmlns:p14="http://schemas.microsoft.com/office/powerpoint/2010/main" val="186659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056" y="92077"/>
            <a:ext cx="5698976" cy="720253"/>
          </a:xfrm>
        </p:spPr>
        <p:txBody>
          <a:bodyPr>
            <a:normAutofit fontScale="90000"/>
          </a:bodyPr>
          <a:lstStyle/>
          <a:p>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80728"/>
            <a:ext cx="8579296" cy="5145435"/>
          </a:xfrm>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3.</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crossover point is selected </a:t>
            </a:r>
            <a:r>
              <a:rPr lang="en-GB" sz="2000" dirty="0" smtClean="0">
                <a:latin typeface="Times New Roman" panose="02020603050405020304" pitchFamily="18" charset="0"/>
                <a:cs typeface="Times New Roman" panose="02020603050405020304" pitchFamily="18" charset="0"/>
              </a:rPr>
              <a:t>within </a:t>
            </a:r>
            <a:r>
              <a:rPr lang="en-GB" sz="2000" dirty="0">
                <a:latin typeface="Times New Roman" panose="02020603050405020304" pitchFamily="18" charset="0"/>
                <a:cs typeface="Times New Roman" panose="02020603050405020304" pitchFamily="18" charset="0"/>
              </a:rPr>
              <a:t>the </a:t>
            </a:r>
            <a:r>
              <a:rPr lang="en-GB" sz="2000" dirty="0" smtClean="0">
                <a:latin typeface="Times New Roman" panose="02020603050405020304" pitchFamily="18" charset="0"/>
                <a:cs typeface="Times New Roman" panose="02020603050405020304" pitchFamily="18" charset="0"/>
              </a:rPr>
              <a:t>genes, how?</a:t>
            </a:r>
          </a:p>
          <a:p>
            <a:pPr marL="0" indent="0">
              <a:buNone/>
            </a:pPr>
            <a:r>
              <a:rPr lang="en-GB" sz="2000" dirty="0" smtClean="0">
                <a:latin typeface="Times New Roman" panose="02020603050405020304" pitchFamily="18" charset="0"/>
                <a:cs typeface="Times New Roman" panose="02020603050405020304" pitchFamily="18" charset="0"/>
              </a:rPr>
              <a:t>    (</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 Randomly               (ii) Linearly                   (iii)Only First             (iv)All</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err="1"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 (</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 Randomly </a:t>
            </a:r>
          </a:p>
          <a:p>
            <a:pPr marL="0" indent="0">
              <a:buNone/>
            </a:pPr>
            <a:r>
              <a:rPr lang="en-GB" sz="2000" b="1" dirty="0" smtClean="0">
                <a:latin typeface="Times New Roman" panose="02020603050405020304" pitchFamily="18" charset="0"/>
                <a:cs typeface="Times New Roman" panose="02020603050405020304" pitchFamily="18" charset="0"/>
              </a:rPr>
              <a:t>Explanation:-</a:t>
            </a:r>
            <a:r>
              <a:rPr lang="en-GB" sz="2000" b="1"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crossover point is selected at random within the genes.</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4.In the reproduction phase of genetic algorithm, we use…</a:t>
            </a:r>
          </a:p>
          <a:p>
            <a:pPr marL="0" indent="0">
              <a:buNone/>
            </a:pPr>
            <a:r>
              <a:rPr lang="en-GB" sz="2000" dirty="0" smtClean="0">
                <a:latin typeface="Times New Roman" panose="02020603050405020304" pitchFamily="18" charset="0"/>
                <a:cs typeface="Times New Roman" panose="02020603050405020304" pitchFamily="18" charset="0"/>
              </a:rPr>
              <a:t>(</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)Mutation             (ii)crossover               (iii)selection              (iv)both </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 &amp; ii</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err="1"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 (iv) Both </a:t>
            </a:r>
            <a:r>
              <a:rPr lang="en-GB" sz="2000" dirty="0" err="1" smtClean="0">
                <a:latin typeface="Times New Roman" panose="02020603050405020304" pitchFamily="18" charset="0"/>
                <a:cs typeface="Times New Roman" panose="02020603050405020304" pitchFamily="18" charset="0"/>
              </a:rPr>
              <a:t>i</a:t>
            </a:r>
            <a:r>
              <a:rPr lang="en-GB" sz="2000" dirty="0" smtClean="0">
                <a:latin typeface="Times New Roman" panose="02020603050405020304" pitchFamily="18" charset="0"/>
                <a:cs typeface="Times New Roman" panose="02020603050405020304" pitchFamily="18" charset="0"/>
              </a:rPr>
              <a:t> &amp; ii</a:t>
            </a:r>
          </a:p>
          <a:p>
            <a:pPr marL="0" indent="0">
              <a:buNone/>
            </a:pPr>
            <a:r>
              <a:rPr lang="en-GB" sz="2000" b="1" dirty="0" smtClean="0">
                <a:latin typeface="Times New Roman" panose="02020603050405020304" pitchFamily="18" charset="0"/>
                <a:cs typeface="Times New Roman" panose="02020603050405020304" pitchFamily="18" charset="0"/>
              </a:rPr>
              <a:t>Explanation:-</a:t>
            </a:r>
            <a:r>
              <a:rPr lang="en-GB" sz="2000" dirty="0" smtClean="0">
                <a:latin typeface="Times New Roman" panose="02020603050405020304" pitchFamily="18" charset="0"/>
                <a:cs typeface="Times New Roman" panose="02020603050405020304" pitchFamily="18" charset="0"/>
              </a:rPr>
              <a:t>In the reproduction phase ,we use the mutation and crossover</a:t>
            </a: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28</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5" y="92077"/>
            <a:ext cx="1755726" cy="672627"/>
          </a:xfrm>
          <a:prstGeom prst="rect">
            <a:avLst/>
          </a:prstGeom>
        </p:spPr>
      </p:pic>
    </p:spTree>
    <p:extLst>
      <p:ext uri="{BB962C8B-B14F-4D97-AF65-F5344CB8AC3E}">
        <p14:creationId xmlns:p14="http://schemas.microsoft.com/office/powerpoint/2010/main" val="38215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117A3-8155-4EBE-8493-FBEC2EB3E29A}"/>
              </a:ext>
            </a:extLst>
          </p:cNvPr>
          <p:cNvSpPr>
            <a:spLocks noGrp="1"/>
          </p:cNvSpPr>
          <p:nvPr>
            <p:ph type="title"/>
          </p:nvPr>
        </p:nvSpPr>
        <p:spPr/>
        <p:txBody>
          <a:bodyPr>
            <a:normAutofit fontScale="90000"/>
          </a:bodyPr>
          <a:lstStyle/>
          <a:p>
            <a:pPr algn="r"/>
            <a:r>
              <a:rPr lang="en-US" dirty="0" smtClean="0"/>
              <a:t>		</a:t>
            </a:r>
            <a:r>
              <a:rPr lang="en-US" sz="4000" dirty="0" smtClean="0">
                <a:latin typeface="Times New Roman" panose="02020603050405020304" pitchFamily="18" charset="0"/>
                <a:cs typeface="Times New Roman" panose="02020603050405020304" pitchFamily="18" charset="0"/>
              </a:rPr>
              <a:t>Optimization </a:t>
            </a:r>
            <a:r>
              <a:rPr lang="en-US" sz="4000" dirty="0">
                <a:latin typeface="Times New Roman" panose="02020603050405020304" pitchFamily="18" charset="0"/>
                <a:cs typeface="Times New Roman" panose="02020603050405020304" pitchFamily="18" charset="0"/>
              </a:rPr>
              <a:t>problem solving with </a:t>
            </a:r>
            <a:r>
              <a:rPr lang="en-US" sz="4000" dirty="0" smtClean="0">
                <a:latin typeface="Times New Roman" panose="02020603050405020304" pitchFamily="18" charset="0"/>
                <a:cs typeface="Times New Roman" panose="02020603050405020304" pitchFamily="18" charset="0"/>
              </a:rPr>
              <a:t>Genetic Algorithm</a:t>
            </a:r>
            <a:endParaRPr lang="en-IN" sz="40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13943FA-D815-4F48-8118-89D4BFECF59E}"/>
              </a:ext>
            </a:extLst>
          </p:cNvPr>
          <p:cNvPicPr>
            <a:picLocks noGrp="1" noChangeAspect="1"/>
          </p:cNvPicPr>
          <p:nvPr>
            <p:ph idx="1"/>
          </p:nvPr>
        </p:nvPicPr>
        <p:blipFill>
          <a:blip r:embed="rId2"/>
          <a:stretch>
            <a:fillRect/>
          </a:stretch>
        </p:blipFill>
        <p:spPr>
          <a:xfrm>
            <a:off x="821935" y="1547776"/>
            <a:ext cx="7992888" cy="4938712"/>
          </a:xfrm>
          <a:prstGeom prst="rect">
            <a:avLst/>
          </a:prstGeom>
        </p:spPr>
      </p:pic>
      <p:sp>
        <p:nvSpPr>
          <p:cNvPr id="4" name="Footer Placeholder 3">
            <a:extLst>
              <a:ext uri="{FF2B5EF4-FFF2-40B4-BE49-F238E27FC236}">
                <a16:creationId xmlns:a16="http://schemas.microsoft.com/office/drawing/2014/main" id="{B3429FC1-A102-4F72-9B66-1F66C3089C5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43FF091-191E-49DC-9BA4-2CE4739CCFBA}"/>
              </a:ext>
            </a:extLst>
          </p:cNvPr>
          <p:cNvSpPr>
            <a:spLocks noGrp="1"/>
          </p:cNvSpPr>
          <p:nvPr>
            <p:ph type="sldNum" sz="quarter" idx="12"/>
          </p:nvPr>
        </p:nvSpPr>
        <p:spPr/>
        <p:txBody>
          <a:bodyPr/>
          <a:lstStyle/>
          <a:p>
            <a:fld id="{BB055922-87EB-483D-8474-2C9330A0D922}" type="slidenum">
              <a:rPr lang="en-US" smtClean="0"/>
              <a:t>29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3348869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3</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a:xfrm>
            <a:off x="457200" y="1600200"/>
            <a:ext cx="8507288" cy="4525963"/>
          </a:xfrm>
        </p:spPr>
        <p:txBody>
          <a:bodyPr>
            <a:noAutofit/>
          </a:bodyPr>
          <a:lstStyle/>
          <a:p>
            <a:pPr marL="0" indent="0">
              <a:buNone/>
            </a:pPr>
            <a:r>
              <a:rPr lang="en-US" sz="1700" b="1" dirty="0" smtClean="0"/>
              <a:t>Reference </a:t>
            </a:r>
            <a:r>
              <a:rPr lang="en-US" sz="1700" b="1" dirty="0"/>
              <a:t>Books:</a:t>
            </a:r>
            <a:endParaRPr lang="en-IN" sz="1700" dirty="0"/>
          </a:p>
          <a:p>
            <a:pPr lvl="0"/>
            <a:r>
              <a:rPr lang="en-US" sz="1700" dirty="0"/>
              <a:t>Timothy J Ross ,"Fuzzy Logic with Engineering Applications", 3</a:t>
            </a:r>
            <a:r>
              <a:rPr lang="en-US" sz="1700" baseline="30000" dirty="0"/>
              <a:t>rd</a:t>
            </a:r>
            <a:r>
              <a:rPr lang="en-US" sz="1700" dirty="0"/>
              <a:t> Edition, John Wiley and Sons,2016.</a:t>
            </a:r>
            <a:endParaRPr lang="en-IN" sz="1700" dirty="0"/>
          </a:p>
          <a:p>
            <a:pPr lvl="0"/>
            <a:r>
              <a:rPr lang="en-US" sz="1700" dirty="0"/>
              <a:t>David E. Goldberg ,"Genetic Algorithm in Search Optimization and Machine Learning "Adission-Wesley,2009.</a:t>
            </a:r>
            <a:endParaRPr lang="en-IN" sz="1700" dirty="0"/>
          </a:p>
          <a:p>
            <a:pPr lvl="0"/>
            <a:r>
              <a:rPr lang="en-US" sz="1700" dirty="0" err="1"/>
              <a:t>Karray</a:t>
            </a:r>
            <a:r>
              <a:rPr lang="en-US" sz="1700" dirty="0"/>
              <a:t>, “Soft Computing and Intelligent Systems Design: Theory, Tools and Applications”, 1</a:t>
            </a:r>
            <a:r>
              <a:rPr lang="en-US" sz="1700" baseline="30000" dirty="0"/>
              <a:t>st</a:t>
            </a:r>
            <a:r>
              <a:rPr lang="en-US" sz="1700" dirty="0"/>
              <a:t> Edition, Pearson Education,2009.</a:t>
            </a:r>
            <a:endParaRPr lang="en-IN" sz="1700" dirty="0"/>
          </a:p>
          <a:p>
            <a:pPr marL="0" indent="0">
              <a:buNone/>
            </a:pPr>
            <a:r>
              <a:rPr lang="en-US" sz="1700" b="1" dirty="0"/>
              <a:t> </a:t>
            </a:r>
            <a:r>
              <a:rPr lang="en-US" sz="1700" b="1" dirty="0" smtClean="0"/>
              <a:t>Outcome</a:t>
            </a:r>
            <a:r>
              <a:rPr lang="en-US" sz="1700" b="1" dirty="0"/>
              <a:t>:</a:t>
            </a:r>
            <a:r>
              <a:rPr lang="en-US" sz="1700" dirty="0"/>
              <a:t> After completion of course, student will be able to:</a:t>
            </a:r>
            <a:endParaRPr lang="en-IN" sz="1700" dirty="0"/>
          </a:p>
          <a:p>
            <a:pPr lvl="0"/>
            <a:r>
              <a:rPr lang="en-US" sz="1400" dirty="0"/>
              <a:t>CO1: Understand basics of Soft Computing including Artificial Neural Networks, Fuzzy Logic and Genetic Algorithms.</a:t>
            </a:r>
            <a:endParaRPr lang="en-IN" sz="1400" dirty="0"/>
          </a:p>
          <a:p>
            <a:pPr lvl="0"/>
            <a:r>
              <a:rPr lang="en-US" sz="1400" dirty="0"/>
              <a:t>CO2: Demonstrate the ability to develop some familiarity with current research problems and research methods in Soft Computing by working on a research or design project.</a:t>
            </a:r>
            <a:endParaRPr lang="en-IN" sz="1400" dirty="0"/>
          </a:p>
          <a:p>
            <a:pPr lvl="0"/>
            <a:r>
              <a:rPr lang="en-US" sz="1400" dirty="0"/>
              <a:t>CO3: Understand about the fundamental theory and concepts of neural networks, neuro modeling, several neural networks paradigms and its applications.</a:t>
            </a:r>
            <a:endParaRPr lang="en-IN" sz="1400" dirty="0"/>
          </a:p>
          <a:p>
            <a:pPr lvl="0"/>
            <a:r>
              <a:rPr lang="en-US" sz="1400" dirty="0"/>
              <a:t>CO4: Design and implement the concepts of knowledge using fuzzy inference systems and other machine intelligence applications.</a:t>
            </a:r>
            <a:endParaRPr lang="en-IN" sz="1400" dirty="0"/>
          </a:p>
          <a:p>
            <a:pPr lvl="0"/>
            <a:r>
              <a:rPr lang="en-US" sz="1400" dirty="0"/>
              <a:t>CO5: Identify an evolutionary computing paradigm known as genetic algorithms and its applications to engineering optimization problems.</a:t>
            </a:r>
            <a:endParaRPr lang="en-IN" sz="1400" dirty="0"/>
          </a:p>
        </p:txBody>
      </p:sp>
    </p:spTree>
    <p:extLst>
      <p:ext uri="{BB962C8B-B14F-4D97-AF65-F5344CB8AC3E}">
        <p14:creationId xmlns:p14="http://schemas.microsoft.com/office/powerpoint/2010/main" val="1770777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7480" y="15732"/>
            <a:ext cx="5842992" cy="1143000"/>
          </a:xfrm>
        </p:spPr>
        <p:txBody>
          <a:bodyPr>
            <a:noAutofit/>
          </a:bodyPr>
          <a:lstStyle/>
          <a:p>
            <a:r>
              <a:rPr lang="en-US" sz="28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Optimization </a:t>
            </a:r>
            <a:r>
              <a:rPr lang="en-US" sz="3600" dirty="0">
                <a:latin typeface="Times New Roman" panose="02020603050405020304" pitchFamily="18" charset="0"/>
                <a:cs typeface="Times New Roman" panose="02020603050405020304" pitchFamily="18" charset="0"/>
              </a:rPr>
              <a:t>problem solving with </a:t>
            </a:r>
            <a:r>
              <a:rPr lang="en-US" sz="3600" dirty="0" smtClean="0">
                <a:latin typeface="Times New Roman" panose="02020603050405020304" pitchFamily="18" charset="0"/>
                <a:cs typeface="Times New Roman" panose="02020603050405020304" pitchFamily="18" charset="0"/>
              </a:rPr>
              <a:t>Genetic </a:t>
            </a:r>
            <a:r>
              <a:rPr lang="en-US" sz="3600" dirty="0">
                <a:latin typeface="Times New Roman" panose="02020603050405020304" pitchFamily="18" charset="0"/>
                <a:cs typeface="Times New Roman" panose="02020603050405020304" pitchFamily="18" charset="0"/>
              </a:rPr>
              <a:t>Algorithm</a:t>
            </a:r>
            <a:endParaRPr lang="en-GB" sz="3600" dirty="0"/>
          </a:p>
        </p:txBody>
      </p:sp>
      <p:sp>
        <p:nvSpPr>
          <p:cNvPr id="3" name="Content Placeholder 2"/>
          <p:cNvSpPr>
            <a:spLocks noGrp="1"/>
          </p:cNvSpPr>
          <p:nvPr>
            <p:ph idx="1"/>
          </p:nvPr>
        </p:nvSpPr>
        <p:spPr>
          <a:xfrm>
            <a:off x="457200" y="1600200"/>
            <a:ext cx="8686800" cy="4756150"/>
          </a:xfrm>
        </p:spPr>
        <p:txBody>
          <a:bodyPr/>
          <a:lstStyle/>
          <a:p>
            <a:pPr marL="0" indent="0">
              <a:buNone/>
            </a:pPr>
            <a:r>
              <a:rPr lang="en-GB" dirty="0" smtClean="0">
                <a:latin typeface="Times New Roman" panose="02020603050405020304" pitchFamily="18" charset="0"/>
                <a:cs typeface="Times New Roman" panose="02020603050405020304" pitchFamily="18" charset="0"/>
              </a:rPr>
              <a:t>Objective function:</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Constraints:</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Input Parameters:</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Fitness Function:</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30</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10"/>
            <a:ext cx="1755726" cy="556495"/>
          </a:xfrm>
          <a:prstGeom prst="rect">
            <a:avLst/>
          </a:prstGeom>
        </p:spPr>
      </p:pic>
      <p:sp>
        <p:nvSpPr>
          <p:cNvPr id="7" name="Rectangle 6"/>
          <p:cNvSpPr/>
          <p:nvPr/>
        </p:nvSpPr>
        <p:spPr>
          <a:xfrm>
            <a:off x="3779912" y="1647825"/>
            <a:ext cx="5256584" cy="646331"/>
          </a:xfrm>
          <a:prstGeom prst="rect">
            <a:avLst/>
          </a:prstGeom>
        </p:spPr>
        <p:txBody>
          <a:bodyPr wrap="square">
            <a:spAutoFit/>
          </a:bodyPr>
          <a:lstStyle/>
          <a:p>
            <a:pPr algn="just"/>
            <a:r>
              <a:rPr lang="en-GB" dirty="0" smtClean="0">
                <a:solidFill>
                  <a:srgbClr val="202124"/>
                </a:solidFill>
                <a:latin typeface="Times New Roman" panose="02020603050405020304" pitchFamily="18" charset="0"/>
                <a:cs typeface="Times New Roman" panose="02020603050405020304" pitchFamily="18" charset="0"/>
              </a:rPr>
              <a:t>It</a:t>
            </a:r>
            <a:r>
              <a:rPr lang="en-GB" dirty="0">
                <a:solidFill>
                  <a:srgbClr val="202124"/>
                </a:solidFill>
                <a:latin typeface="Times New Roman" panose="02020603050405020304" pitchFamily="18" charset="0"/>
                <a:cs typeface="Times New Roman" panose="02020603050405020304" pitchFamily="18" charset="0"/>
              </a:rPr>
              <a:t> </a:t>
            </a:r>
            <a:r>
              <a:rPr lang="en-GB" dirty="0">
                <a:solidFill>
                  <a:srgbClr val="040C28"/>
                </a:solidFill>
                <a:latin typeface="Times New Roman" panose="02020603050405020304" pitchFamily="18" charset="0"/>
                <a:cs typeface="Times New Roman" panose="02020603050405020304" pitchFamily="18" charset="0"/>
              </a:rPr>
              <a:t>takes the chromosome as input, then produces a result that quantifies how good that chromosome is</a:t>
            </a:r>
            <a:r>
              <a:rPr lang="en-GB" dirty="0">
                <a:solidFill>
                  <a:srgbClr val="202124"/>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8" name="Rectangle 7"/>
          <p:cNvSpPr/>
          <p:nvPr/>
        </p:nvSpPr>
        <p:spPr>
          <a:xfrm>
            <a:off x="3419872" y="2799077"/>
            <a:ext cx="5616624" cy="646331"/>
          </a:xfrm>
          <a:prstGeom prst="rect">
            <a:avLst/>
          </a:prstGeom>
        </p:spPr>
        <p:txBody>
          <a:bodyPr wrap="square">
            <a:spAutoFit/>
          </a:bodyPr>
          <a:lstStyle/>
          <a:p>
            <a:r>
              <a:rPr lang="en-GB" dirty="0" smtClean="0">
                <a:solidFill>
                  <a:srgbClr val="202124"/>
                </a:solidFill>
                <a:latin typeface="Times New Roman" panose="02020603050405020304" pitchFamily="18" charset="0"/>
                <a:cs typeface="Times New Roman" panose="02020603050405020304" pitchFamily="18" charset="0"/>
              </a:rPr>
              <a:t>Computes </a:t>
            </a:r>
            <a:r>
              <a:rPr lang="en-GB" dirty="0">
                <a:solidFill>
                  <a:srgbClr val="202124"/>
                </a:solidFill>
                <a:latin typeface="Times New Roman" panose="02020603050405020304" pitchFamily="18" charset="0"/>
                <a:cs typeface="Times New Roman" panose="02020603050405020304" pitchFamily="18" charset="0"/>
              </a:rPr>
              <a:t>the values of all the inequality and equality constraints</a:t>
            </a:r>
            <a:endParaRPr lang="en-GB" dirty="0">
              <a:latin typeface="Times New Roman" panose="02020603050405020304" pitchFamily="18" charset="0"/>
              <a:cs typeface="Times New Roman" panose="02020603050405020304" pitchFamily="18" charset="0"/>
            </a:endParaRPr>
          </a:p>
        </p:txBody>
      </p:sp>
      <p:sp>
        <p:nvSpPr>
          <p:cNvPr id="9" name="Rectangle 8"/>
          <p:cNvSpPr/>
          <p:nvPr/>
        </p:nvSpPr>
        <p:spPr>
          <a:xfrm>
            <a:off x="3702732" y="3886876"/>
            <a:ext cx="5117740" cy="923330"/>
          </a:xfrm>
          <a:prstGeom prst="rect">
            <a:avLst/>
          </a:prstGeom>
        </p:spPr>
        <p:txBody>
          <a:bodyPr wrap="square">
            <a:spAutoFit/>
          </a:bodyPr>
          <a:lstStyle/>
          <a:p>
            <a:pPr algn="just"/>
            <a:r>
              <a:rPr lang="en-GB" dirty="0" smtClean="0">
                <a:solidFill>
                  <a:srgbClr val="040C28"/>
                </a:solidFill>
                <a:latin typeface="Times New Roman" panose="02020603050405020304" pitchFamily="18" charset="0"/>
                <a:cs typeface="Times New Roman" panose="02020603050405020304" pitchFamily="18" charset="0"/>
              </a:rPr>
              <a:t>PM-Probability </a:t>
            </a:r>
            <a:r>
              <a:rPr lang="en-GB" dirty="0">
                <a:solidFill>
                  <a:srgbClr val="040C28"/>
                </a:solidFill>
                <a:latin typeface="Times New Roman" panose="02020603050405020304" pitchFamily="18" charset="0"/>
                <a:cs typeface="Times New Roman" panose="02020603050405020304" pitchFamily="18" charset="0"/>
              </a:rPr>
              <a:t>of a </a:t>
            </a:r>
            <a:r>
              <a:rPr lang="en-GB" dirty="0" smtClean="0">
                <a:solidFill>
                  <a:srgbClr val="040C28"/>
                </a:solidFill>
                <a:latin typeface="Times New Roman" panose="02020603050405020304" pitchFamily="18" charset="0"/>
                <a:cs typeface="Times New Roman" panose="02020603050405020304" pitchFamily="18" charset="0"/>
              </a:rPr>
              <a:t>mutation</a:t>
            </a:r>
          </a:p>
          <a:p>
            <a:pPr algn="just"/>
            <a:r>
              <a:rPr lang="en-GB" dirty="0" smtClean="0">
                <a:solidFill>
                  <a:srgbClr val="040C28"/>
                </a:solidFill>
                <a:latin typeface="Times New Roman" panose="02020603050405020304" pitchFamily="18" charset="0"/>
                <a:cs typeface="Times New Roman" panose="02020603050405020304" pitchFamily="18" charset="0"/>
              </a:rPr>
              <a:t>PC-Probability crossover</a:t>
            </a:r>
          </a:p>
          <a:p>
            <a:pPr algn="just"/>
            <a:r>
              <a:rPr lang="en-GB" dirty="0" smtClean="0">
                <a:solidFill>
                  <a:srgbClr val="040C28"/>
                </a:solidFill>
                <a:latin typeface="Times New Roman" panose="02020603050405020304" pitchFamily="18" charset="0"/>
                <a:cs typeface="Times New Roman" panose="02020603050405020304" pitchFamily="18" charset="0"/>
              </a:rPr>
              <a:t>N- </a:t>
            </a:r>
            <a:r>
              <a:rPr lang="en-GB" dirty="0">
                <a:solidFill>
                  <a:srgbClr val="040C28"/>
                </a:solidFill>
                <a:latin typeface="Times New Roman" panose="02020603050405020304" pitchFamily="18" charset="0"/>
                <a:cs typeface="Times New Roman" panose="02020603050405020304" pitchFamily="18" charset="0"/>
              </a:rPr>
              <a:t>a population </a:t>
            </a:r>
            <a:r>
              <a:rPr lang="en-GB" dirty="0" smtClean="0">
                <a:solidFill>
                  <a:srgbClr val="040C28"/>
                </a:solidFill>
                <a:latin typeface="Times New Roman" panose="02020603050405020304" pitchFamily="18" charset="0"/>
                <a:cs typeface="Times New Roman" panose="02020603050405020304" pitchFamily="18" charset="0"/>
              </a:rPr>
              <a:t>size</a:t>
            </a:r>
            <a:r>
              <a:rPr lang="en-GB" dirty="0" smtClean="0">
                <a:solidFill>
                  <a:srgbClr val="202124"/>
                </a:solidFill>
                <a:latin typeface="Google Sans"/>
              </a:rPr>
              <a:t>.</a:t>
            </a:r>
            <a:endParaRPr lang="en-GB" dirty="0"/>
          </a:p>
        </p:txBody>
      </p:sp>
      <p:sp>
        <p:nvSpPr>
          <p:cNvPr id="10" name="Rectangle 9"/>
          <p:cNvSpPr/>
          <p:nvPr/>
        </p:nvSpPr>
        <p:spPr>
          <a:xfrm>
            <a:off x="3418802" y="5050039"/>
            <a:ext cx="5725197" cy="1477328"/>
          </a:xfrm>
          <a:prstGeom prst="rect">
            <a:avLst/>
          </a:prstGeom>
        </p:spPr>
        <p:txBody>
          <a:bodyPr wrap="square">
            <a:spAutoFit/>
          </a:bodyPr>
          <a:lstStyle/>
          <a:p>
            <a:pPr algn="just"/>
            <a:r>
              <a:rPr lang="en-GB" dirty="0">
                <a:latin typeface="Times New Roman" panose="02020603050405020304" pitchFamily="18" charset="0"/>
                <a:cs typeface="Times New Roman" panose="02020603050405020304" pitchFamily="18" charset="0"/>
              </a:rPr>
              <a:t>A</a:t>
            </a:r>
            <a:r>
              <a:rPr lang="en-GB" dirty="0" smtClean="0">
                <a:latin typeface="Times New Roman" panose="02020603050405020304" pitchFamily="18" charset="0"/>
                <a:cs typeface="Times New Roman" panose="02020603050405020304" pitchFamily="18" charset="0"/>
              </a:rPr>
              <a:t>lso </a:t>
            </a:r>
            <a:r>
              <a:rPr lang="en-GB" dirty="0">
                <a:latin typeface="Times New Roman" panose="02020603050405020304" pitchFamily="18" charset="0"/>
                <a:cs typeface="Times New Roman" panose="02020603050405020304" pitchFamily="18" charset="0"/>
              </a:rPr>
              <a:t>known as the Evaluation </a:t>
            </a:r>
            <a:r>
              <a:rPr lang="en-GB" dirty="0" smtClean="0">
                <a:latin typeface="Times New Roman" panose="02020603050405020304" pitchFamily="18" charset="0"/>
                <a:cs typeface="Times New Roman" panose="02020603050405020304" pitchFamily="18" charset="0"/>
              </a:rPr>
              <a:t>Function that evaluates </a:t>
            </a:r>
            <a:r>
              <a:rPr lang="en-GB" dirty="0">
                <a:latin typeface="Times New Roman" panose="02020603050405020304" pitchFamily="18" charset="0"/>
                <a:cs typeface="Times New Roman" panose="02020603050405020304" pitchFamily="18" charset="0"/>
              </a:rPr>
              <a:t>how close a given solution is to the optimum solution of the desired problem.</a:t>
            </a:r>
          </a:p>
          <a:p>
            <a:r>
              <a:rPr lang="en-GB" dirty="0">
                <a:solidFill>
                  <a:srgbClr val="202124"/>
                </a:solidFill>
                <a:latin typeface="arial" panose="020B0604020202020204" pitchFamily="34" charset="0"/>
              </a:rPr>
              <a:t/>
            </a:r>
            <a:br>
              <a:rPr lang="en-GB" dirty="0">
                <a:solidFill>
                  <a:srgbClr val="202124"/>
                </a:solidFill>
                <a:latin typeface="arial" panose="020B0604020202020204" pitchFamily="34" charset="0"/>
              </a:rPr>
            </a:br>
            <a:endParaRPr lang="en-GB" dirty="0"/>
          </a:p>
        </p:txBody>
      </p:sp>
    </p:spTree>
    <p:extLst>
      <p:ext uri="{BB962C8B-B14F-4D97-AF65-F5344CB8AC3E}">
        <p14:creationId xmlns:p14="http://schemas.microsoft.com/office/powerpoint/2010/main" val="2388140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278974"/>
            <a:ext cx="8629481" cy="4847189"/>
          </a:xfrm>
        </p:spPr>
        <p:txBody>
          <a:bodyPr/>
          <a:lstStyle/>
          <a:p>
            <a:pPr marL="0" indent="0" algn="just">
              <a:buNone/>
            </a:pPr>
            <a:r>
              <a:rPr lang="en-GB" sz="2000" b="1" dirty="0" smtClean="0">
                <a:latin typeface="Times New Roman" panose="02020603050405020304" pitchFamily="18" charset="0"/>
                <a:cs typeface="Times New Roman" panose="02020603050405020304" pitchFamily="18" charset="0"/>
              </a:rPr>
              <a:t>Encoding: </a:t>
            </a:r>
            <a:r>
              <a:rPr lang="en-GB" sz="2000" dirty="0" smtClean="0">
                <a:latin typeface="Times New Roman" panose="02020603050405020304" pitchFamily="18" charset="0"/>
                <a:cs typeface="Times New Roman" panose="02020603050405020304" pitchFamily="18" charset="0"/>
              </a:rPr>
              <a:t>In </a:t>
            </a:r>
            <a:r>
              <a:rPr lang="en-GB" sz="2000" dirty="0">
                <a:latin typeface="Times New Roman" panose="02020603050405020304" pitchFamily="18" charset="0"/>
                <a:cs typeface="Times New Roman" panose="02020603050405020304" pitchFamily="18" charset="0"/>
              </a:rPr>
              <a:t>genetic algorithm, an encoding function is use to represent mapping of the object variables to a string code and mapping of string code to its object variable is achieve through decoding </a:t>
            </a:r>
            <a:r>
              <a:rPr lang="en-GB" sz="2000" dirty="0" smtClean="0">
                <a:latin typeface="Times New Roman" panose="02020603050405020304" pitchFamily="18" charset="0"/>
                <a:cs typeface="Times New Roman" panose="02020603050405020304" pitchFamily="18" charset="0"/>
              </a:rPr>
              <a:t>function.</a:t>
            </a:r>
          </a:p>
          <a:p>
            <a:pPr marL="0" indent="0">
              <a:buNone/>
            </a:pPr>
            <a:endParaRPr lang="en-GB" dirty="0"/>
          </a:p>
          <a:p>
            <a:pPr marL="0" indent="0">
              <a:buNone/>
            </a:pPr>
            <a:r>
              <a:rPr lang="en-GB" sz="2000" b="1" dirty="0" smtClean="0">
                <a:latin typeface="Times New Roman" panose="02020603050405020304" pitchFamily="18" charset="0"/>
                <a:cs typeface="Times New Roman" panose="02020603050405020304" pitchFamily="18" charset="0"/>
              </a:rPr>
              <a:t>Decoding</a:t>
            </a:r>
            <a:r>
              <a:rPr lang="en-GB" sz="2000" dirty="0" smtClean="0">
                <a:latin typeface="Times New Roman" panose="02020603050405020304" pitchFamily="18" charset="0"/>
                <a:cs typeface="Times New Roman" panose="02020603050405020304" pitchFamily="18" charset="0"/>
              </a:rPr>
              <a:t>: It </a:t>
            </a:r>
            <a:r>
              <a:rPr lang="en-GB" sz="2000" dirty="0">
                <a:latin typeface="Times New Roman" panose="02020603050405020304" pitchFamily="18" charset="0"/>
                <a:cs typeface="Times New Roman" panose="02020603050405020304" pitchFamily="18" charset="0"/>
              </a:rPr>
              <a:t>is a process of transforming a solution from the genotype to the phenotype </a:t>
            </a:r>
            <a:r>
              <a:rPr lang="en-GB" sz="2000" dirty="0" smtClean="0">
                <a:latin typeface="Times New Roman" panose="02020603050405020304" pitchFamily="18" charset="0"/>
                <a:cs typeface="Times New Roman" panose="02020603050405020304" pitchFamily="18" charset="0"/>
              </a:rPr>
              <a:t>space.</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b="1" dirty="0">
                <a:latin typeface="Times New Roman" panose="02020603050405020304" pitchFamily="18" charset="0"/>
                <a:cs typeface="Times New Roman" panose="02020603050405020304" pitchFamily="18" charset="0"/>
              </a:rPr>
              <a:t>G</a:t>
            </a:r>
            <a:r>
              <a:rPr lang="en-GB" sz="2000" b="1" dirty="0" smtClean="0">
                <a:latin typeface="Times New Roman" panose="02020603050405020304" pitchFamily="18" charset="0"/>
                <a:cs typeface="Times New Roman" panose="02020603050405020304" pitchFamily="18" charset="0"/>
              </a:rPr>
              <a:t>enotype</a:t>
            </a: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The set of genes representing the chromosome. </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Phenotype</a:t>
            </a:r>
            <a:r>
              <a:rPr lang="en-GB"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The actual physical representation of the chromosome.</a:t>
            </a:r>
            <a:endParaRPr lang="en-GB"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31</a:t>
            </a:fld>
            <a:endParaRPr lang="en-US"/>
          </a:p>
        </p:txBody>
      </p:sp>
      <p:sp>
        <p:nvSpPr>
          <p:cNvPr id="6" name="Title 1"/>
          <p:cNvSpPr>
            <a:spLocks noGrp="1"/>
          </p:cNvSpPr>
          <p:nvPr>
            <p:ph type="title"/>
          </p:nvPr>
        </p:nvSpPr>
        <p:spPr>
          <a:xfrm>
            <a:off x="857081" y="66182"/>
            <a:ext cx="8229600" cy="1143000"/>
          </a:xfrm>
        </p:spPr>
        <p:txBody>
          <a:bodyPr>
            <a:noAutofit/>
          </a:bodyPr>
          <a:lstStyle/>
          <a:p>
            <a:pPr algn="r"/>
            <a:r>
              <a:rPr lang="en-US" sz="28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Optimization </a:t>
            </a:r>
            <a:r>
              <a:rPr lang="en-US" sz="3600" dirty="0">
                <a:latin typeface="Times New Roman" panose="02020603050405020304" pitchFamily="18" charset="0"/>
                <a:cs typeface="Times New Roman" panose="02020603050405020304" pitchFamily="18" charset="0"/>
              </a:rPr>
              <a:t>problem solving with </a:t>
            </a:r>
            <a:r>
              <a:rPr lang="en-US" sz="3600" dirty="0" smtClean="0">
                <a:latin typeface="Times New Roman" panose="02020603050405020304" pitchFamily="18" charset="0"/>
                <a:cs typeface="Times New Roman" panose="02020603050405020304" pitchFamily="18" charset="0"/>
              </a:rPr>
              <a:t>Genetic </a:t>
            </a:r>
            <a:r>
              <a:rPr lang="en-US" sz="3600" dirty="0">
                <a:latin typeface="Times New Roman" panose="02020603050405020304" pitchFamily="18" charset="0"/>
                <a:cs typeface="Times New Roman" panose="02020603050405020304" pitchFamily="18" charset="0"/>
              </a:rPr>
              <a:t>Algorithm</a:t>
            </a:r>
            <a:endParaRPr lang="en-GB" sz="36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10"/>
            <a:ext cx="1755726" cy="556495"/>
          </a:xfrm>
          <a:prstGeom prst="rect">
            <a:avLst/>
          </a:prstGeom>
        </p:spPr>
      </p:pic>
    </p:spTree>
    <p:extLst>
      <p:ext uri="{BB962C8B-B14F-4D97-AF65-F5344CB8AC3E}">
        <p14:creationId xmlns:p14="http://schemas.microsoft.com/office/powerpoint/2010/main" val="9768290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DCCA-28E4-4BB7-92D2-074C670C70FA}"/>
              </a:ext>
            </a:extLst>
          </p:cNvPr>
          <p:cNvSpPr>
            <a:spLocks noGrp="1"/>
          </p:cNvSpPr>
          <p:nvPr>
            <p:ph type="title"/>
          </p:nvPr>
        </p:nvSpPr>
        <p:spPr>
          <a:xfrm>
            <a:off x="457200" y="274638"/>
            <a:ext cx="8686800" cy="1143000"/>
          </a:xfrm>
        </p:spPr>
        <p:txBody>
          <a:bodyPr/>
          <a:lstStyle/>
          <a:p>
            <a:pPr algn="r"/>
            <a:r>
              <a:rPr lang="en-IN" dirty="0" smtClean="0">
                <a:latin typeface="Times New Roman" panose="02020603050405020304" pitchFamily="18" charset="0"/>
                <a:cs typeface="Times New Roman" panose="02020603050405020304" pitchFamily="18" charset="0"/>
              </a:rPr>
              <a:t>Genetic Algorithm </a:t>
            </a:r>
            <a:r>
              <a:rPr lang="en-IN" dirty="0">
                <a:latin typeface="Times New Roman" panose="02020603050405020304" pitchFamily="18" charset="0"/>
                <a:cs typeface="Times New Roman" panose="02020603050405020304" pitchFamily="18" charset="0"/>
              </a:rPr>
              <a:t>Operators</a:t>
            </a:r>
          </a:p>
        </p:txBody>
      </p:sp>
      <p:pic>
        <p:nvPicPr>
          <p:cNvPr id="6" name="Content Placeholder 5">
            <a:extLst>
              <a:ext uri="{FF2B5EF4-FFF2-40B4-BE49-F238E27FC236}">
                <a16:creationId xmlns:a16="http://schemas.microsoft.com/office/drawing/2014/main" id="{2A8D7328-5B4B-4C99-AB95-56ED93522CCF}"/>
              </a:ext>
            </a:extLst>
          </p:cNvPr>
          <p:cNvPicPr>
            <a:picLocks noGrp="1" noChangeAspect="1"/>
          </p:cNvPicPr>
          <p:nvPr>
            <p:ph idx="1"/>
          </p:nvPr>
        </p:nvPicPr>
        <p:blipFill>
          <a:blip r:embed="rId2"/>
          <a:stretch>
            <a:fillRect/>
          </a:stretch>
        </p:blipFill>
        <p:spPr>
          <a:xfrm>
            <a:off x="611560" y="1556792"/>
            <a:ext cx="7632847" cy="4680520"/>
          </a:xfrm>
          <a:prstGeom prst="rect">
            <a:avLst/>
          </a:prstGeom>
        </p:spPr>
      </p:pic>
      <p:sp>
        <p:nvSpPr>
          <p:cNvPr id="4" name="Footer Placeholder 3">
            <a:extLst>
              <a:ext uri="{FF2B5EF4-FFF2-40B4-BE49-F238E27FC236}">
                <a16:creationId xmlns:a16="http://schemas.microsoft.com/office/drawing/2014/main" id="{994C981D-CFB6-4C51-B704-83060DA4AEC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1702AED-C69D-4012-80E9-12607C2CAC95}"/>
              </a:ext>
            </a:extLst>
          </p:cNvPr>
          <p:cNvSpPr>
            <a:spLocks noGrp="1"/>
          </p:cNvSpPr>
          <p:nvPr>
            <p:ph type="sldNum" sz="quarter" idx="12"/>
          </p:nvPr>
        </p:nvSpPr>
        <p:spPr/>
        <p:txBody>
          <a:bodyPr/>
          <a:lstStyle/>
          <a:p>
            <a:fld id="{BB055922-87EB-483D-8474-2C9330A0D922}" type="slidenum">
              <a:rPr lang="en-US" smtClean="0"/>
              <a:t>32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407814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B85E-7043-4A48-9AC3-1600C5511998}"/>
              </a:ext>
            </a:extLst>
          </p:cNvPr>
          <p:cNvSpPr>
            <a:spLocks noGrp="1"/>
          </p:cNvSpPr>
          <p:nvPr>
            <p:ph type="title"/>
          </p:nvPr>
        </p:nvSpPr>
        <p:spPr>
          <a:xfrm>
            <a:off x="519545" y="92075"/>
            <a:ext cx="8686800" cy="850106"/>
          </a:xfrm>
        </p:spPr>
        <p:txBody>
          <a:bodyPr>
            <a:normAutofit/>
          </a:bodyPr>
          <a:lstStyle/>
          <a:p>
            <a:pPr algn="r"/>
            <a:r>
              <a:rPr lang="en-IN" sz="3600" dirty="0">
                <a:latin typeface="Times New Roman" panose="02020603050405020304" pitchFamily="18" charset="0"/>
                <a:cs typeface="Times New Roman" panose="02020603050405020304" pitchFamily="18" charset="0"/>
              </a:rPr>
              <a:t>Different </a:t>
            </a:r>
            <a:r>
              <a:rPr lang="en-IN" sz="3600" dirty="0" smtClean="0">
                <a:latin typeface="Times New Roman" panose="02020603050405020304" pitchFamily="18" charset="0"/>
                <a:cs typeface="Times New Roman" panose="02020603050405020304" pitchFamily="18" charset="0"/>
              </a:rPr>
              <a:t>Genetic Algorithm </a:t>
            </a:r>
            <a:r>
              <a:rPr lang="en-IN" sz="3600" dirty="0">
                <a:latin typeface="Times New Roman" panose="02020603050405020304" pitchFamily="18" charset="0"/>
                <a:cs typeface="Times New Roman" panose="02020603050405020304" pitchFamily="18" charset="0"/>
              </a:rPr>
              <a:t>Strategies </a:t>
            </a:r>
          </a:p>
        </p:txBody>
      </p:sp>
      <p:sp>
        <p:nvSpPr>
          <p:cNvPr id="4" name="Footer Placeholder 3">
            <a:extLst>
              <a:ext uri="{FF2B5EF4-FFF2-40B4-BE49-F238E27FC236}">
                <a16:creationId xmlns:a16="http://schemas.microsoft.com/office/drawing/2014/main" id="{03D459E9-0F3A-4DE2-B51B-D5291E3D6D7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BCC6C6B-75B2-4BF9-B3CD-DC090ADB4331}"/>
              </a:ext>
            </a:extLst>
          </p:cNvPr>
          <p:cNvSpPr>
            <a:spLocks noGrp="1"/>
          </p:cNvSpPr>
          <p:nvPr>
            <p:ph type="sldNum" sz="quarter" idx="12"/>
          </p:nvPr>
        </p:nvSpPr>
        <p:spPr/>
        <p:txBody>
          <a:bodyPr/>
          <a:lstStyle/>
          <a:p>
            <a:fld id="{BB055922-87EB-483D-8474-2C9330A0D922}" type="slidenum">
              <a:rPr lang="en-US" smtClean="0"/>
              <a:t>33</a:t>
            </a:fld>
            <a:endParaRPr lang="en-US"/>
          </a:p>
        </p:txBody>
      </p:sp>
      <p:sp>
        <p:nvSpPr>
          <p:cNvPr id="8" name="Content Placeholder 7">
            <a:extLst>
              <a:ext uri="{FF2B5EF4-FFF2-40B4-BE49-F238E27FC236}">
                <a16:creationId xmlns:a16="http://schemas.microsoft.com/office/drawing/2014/main" id="{F4BD25EC-592E-4DD1-8F5D-F26DA04EA808}"/>
              </a:ext>
            </a:extLst>
          </p:cNvPr>
          <p:cNvSpPr>
            <a:spLocks noGrp="1"/>
          </p:cNvSpPr>
          <p:nvPr>
            <p:ph idx="1"/>
          </p:nvPr>
        </p:nvSpPr>
        <p:spPr/>
        <p:txBody>
          <a:bodyPr/>
          <a:lstStyle/>
          <a:p>
            <a:pPr marL="514350" indent="-514350">
              <a:buAutoNum type="arabicPeriod"/>
            </a:pPr>
            <a:r>
              <a:rPr lang="en-IN" dirty="0">
                <a:latin typeface="Times New Roman" panose="02020603050405020304" pitchFamily="18" charset="0"/>
                <a:cs typeface="Times New Roman" panose="02020603050405020304" pitchFamily="18" charset="0"/>
              </a:rPr>
              <a:t>Simple </a:t>
            </a:r>
            <a:r>
              <a:rPr lang="en-IN" dirty="0" smtClean="0">
                <a:latin typeface="Times New Roman" panose="02020603050405020304" pitchFamily="18" charset="0"/>
                <a:cs typeface="Times New Roman" panose="02020603050405020304" pitchFamily="18" charset="0"/>
              </a:rPr>
              <a:t>Genetic Algorithm.</a:t>
            </a:r>
            <a:endParaRPr lang="en-IN" dirty="0">
              <a:latin typeface="Times New Roman" panose="02020603050405020304" pitchFamily="18" charset="0"/>
              <a:cs typeface="Times New Roman" panose="02020603050405020304" pitchFamily="18" charset="0"/>
            </a:endParaRPr>
          </a:p>
          <a:p>
            <a:pPr marL="514350" indent="-514350">
              <a:buAutoNum type="arabicPeriod"/>
            </a:pPr>
            <a:r>
              <a:rPr lang="en-IN" dirty="0">
                <a:latin typeface="Times New Roman" panose="02020603050405020304" pitchFamily="18" charset="0"/>
                <a:cs typeface="Times New Roman" panose="02020603050405020304" pitchFamily="18" charset="0"/>
              </a:rPr>
              <a:t>Steady State </a:t>
            </a:r>
            <a:r>
              <a:rPr lang="en-IN" dirty="0" smtClean="0">
                <a:latin typeface="Times New Roman" panose="02020603050405020304" pitchFamily="18" charset="0"/>
                <a:cs typeface="Times New Roman" panose="02020603050405020304" pitchFamily="18" charset="0"/>
              </a:rPr>
              <a:t>Genetic Algorithm.</a:t>
            </a:r>
            <a:endParaRPr lang="en-IN" dirty="0">
              <a:latin typeface="Times New Roman" panose="02020603050405020304" pitchFamily="18" charset="0"/>
              <a:cs typeface="Times New Roman" panose="02020603050405020304" pitchFamily="18" charset="0"/>
            </a:endParaRPr>
          </a:p>
          <a:p>
            <a:pPr marL="514350" indent="-514350">
              <a:buAutoNum type="arabicPeriod"/>
            </a:pPr>
            <a:r>
              <a:rPr lang="en-IN" dirty="0">
                <a:latin typeface="Times New Roman" panose="02020603050405020304" pitchFamily="18" charset="0"/>
                <a:cs typeface="Times New Roman" panose="02020603050405020304" pitchFamily="18" charset="0"/>
              </a:rPr>
              <a:t>Messy State </a:t>
            </a:r>
            <a:r>
              <a:rPr lang="en-IN" dirty="0" smtClean="0">
                <a:latin typeface="Times New Roman" panose="02020603050405020304" pitchFamily="18" charset="0"/>
                <a:cs typeface="Times New Roman" panose="02020603050405020304" pitchFamily="18" charset="0"/>
              </a:rPr>
              <a:t>Genetic Algorithm.</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212358"/>
            <a:ext cx="1755726" cy="1267559"/>
          </a:xfrm>
          <a:prstGeom prst="rect">
            <a:avLst/>
          </a:prstGeom>
        </p:spPr>
      </p:pic>
    </p:spTree>
    <p:extLst>
      <p:ext uri="{BB962C8B-B14F-4D97-AF65-F5344CB8AC3E}">
        <p14:creationId xmlns:p14="http://schemas.microsoft.com/office/powerpoint/2010/main" val="32583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6E70-80BB-42AA-801F-CDA333CD52DB}"/>
              </a:ext>
            </a:extLst>
          </p:cNvPr>
          <p:cNvSpPr>
            <a:spLocks noGrp="1"/>
          </p:cNvSpPr>
          <p:nvPr>
            <p:ph type="title"/>
          </p:nvPr>
        </p:nvSpPr>
        <p:spPr>
          <a:xfrm>
            <a:off x="2771800" y="113191"/>
            <a:ext cx="5915000" cy="706090"/>
          </a:xfrm>
        </p:spPr>
        <p:txBody>
          <a:bodyPr>
            <a:normAutofit/>
          </a:bodyPr>
          <a:lstStyle/>
          <a:p>
            <a:r>
              <a:rPr lang="en-IN" sz="4000" dirty="0">
                <a:latin typeface="Times New Roman" panose="02020603050405020304" pitchFamily="18" charset="0"/>
                <a:cs typeface="Times New Roman" panose="02020603050405020304" pitchFamily="18" charset="0"/>
              </a:rPr>
              <a:t>Simple GA</a:t>
            </a:r>
          </a:p>
        </p:txBody>
      </p:sp>
      <p:sp>
        <p:nvSpPr>
          <p:cNvPr id="4" name="Footer Placeholder 3">
            <a:extLst>
              <a:ext uri="{FF2B5EF4-FFF2-40B4-BE49-F238E27FC236}">
                <a16:creationId xmlns:a16="http://schemas.microsoft.com/office/drawing/2014/main" id="{44D065BE-A481-4CB8-9F59-1561234118F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F9976E0-6E6B-48CB-9136-B7AD1B5CB835}"/>
              </a:ext>
            </a:extLst>
          </p:cNvPr>
          <p:cNvSpPr>
            <a:spLocks noGrp="1"/>
          </p:cNvSpPr>
          <p:nvPr>
            <p:ph type="sldNum" sz="quarter" idx="12"/>
          </p:nvPr>
        </p:nvSpPr>
        <p:spPr/>
        <p:txBody>
          <a:bodyPr/>
          <a:lstStyle/>
          <a:p>
            <a:fld id="{BB055922-87EB-483D-8474-2C9330A0D922}" type="slidenum">
              <a:rPr lang="en-US" smtClean="0"/>
              <a:t>34</a:t>
            </a:fld>
            <a:endParaRPr lang="en-US"/>
          </a:p>
        </p:txBody>
      </p:sp>
      <p:pic>
        <p:nvPicPr>
          <p:cNvPr id="6" name="Content Placeholder 5">
            <a:extLst>
              <a:ext uri="{FF2B5EF4-FFF2-40B4-BE49-F238E27FC236}">
                <a16:creationId xmlns:a16="http://schemas.microsoft.com/office/drawing/2014/main" id="{B1A0E12D-8E2F-4657-8C1F-65DFD23FC5AF}"/>
              </a:ext>
            </a:extLst>
          </p:cNvPr>
          <p:cNvPicPr>
            <a:picLocks noGrp="1" noChangeAspect="1"/>
          </p:cNvPicPr>
          <p:nvPr>
            <p:ph idx="1"/>
          </p:nvPr>
        </p:nvPicPr>
        <p:blipFill>
          <a:blip r:embed="rId2"/>
          <a:stretch>
            <a:fillRect/>
          </a:stretch>
        </p:blipFill>
        <p:spPr>
          <a:xfrm>
            <a:off x="1043608" y="819281"/>
            <a:ext cx="7056784" cy="565898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700511"/>
          </a:xfrm>
          <a:prstGeom prst="rect">
            <a:avLst/>
          </a:prstGeom>
        </p:spPr>
      </p:pic>
    </p:spTree>
    <p:extLst>
      <p:ext uri="{BB962C8B-B14F-4D97-AF65-F5344CB8AC3E}">
        <p14:creationId xmlns:p14="http://schemas.microsoft.com/office/powerpoint/2010/main" val="34432691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3EC-6428-4063-A4F1-1D96A5D90401}"/>
              </a:ext>
            </a:extLst>
          </p:cNvPr>
          <p:cNvSpPr>
            <a:spLocks noGrp="1"/>
          </p:cNvSpPr>
          <p:nvPr>
            <p:ph type="title"/>
          </p:nvPr>
        </p:nvSpPr>
        <p:spPr/>
        <p:txBody>
          <a:bodyPr>
            <a:normAutofit fontScale="90000"/>
          </a:bodyPr>
          <a:lstStyle/>
          <a:p>
            <a:pPr algn="r"/>
            <a:r>
              <a:rPr lang="en-US" dirty="0" smtClean="0"/>
              <a:t>		</a:t>
            </a:r>
            <a:r>
              <a:rPr lang="en-US" dirty="0" smtClean="0">
                <a:latin typeface="Times New Roman" panose="02020603050405020304" pitchFamily="18" charset="0"/>
                <a:cs typeface="Times New Roman" panose="02020603050405020304" pitchFamily="18" charset="0"/>
              </a:rPr>
              <a:t>Important </a:t>
            </a:r>
            <a:r>
              <a:rPr lang="en-US" dirty="0">
                <a:latin typeface="Times New Roman" panose="02020603050405020304" pitchFamily="18" charset="0"/>
                <a:cs typeface="Times New Roman" panose="02020603050405020304" pitchFamily="18" charset="0"/>
              </a:rPr>
              <a:t>parameters involved in Simple GA </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794D98F-1C1A-4545-8918-6BB153DEDEF1}"/>
              </a:ext>
            </a:extLst>
          </p:cNvPr>
          <p:cNvPicPr>
            <a:picLocks noGrp="1" noChangeAspect="1"/>
          </p:cNvPicPr>
          <p:nvPr>
            <p:ph idx="1"/>
          </p:nvPr>
        </p:nvPicPr>
        <p:blipFill>
          <a:blip r:embed="rId2"/>
          <a:stretch>
            <a:fillRect/>
          </a:stretch>
        </p:blipFill>
        <p:spPr>
          <a:xfrm>
            <a:off x="1547664" y="1916831"/>
            <a:ext cx="6840760" cy="4345895"/>
          </a:xfrm>
          <a:prstGeom prst="rect">
            <a:avLst/>
          </a:prstGeom>
        </p:spPr>
      </p:pic>
      <p:sp>
        <p:nvSpPr>
          <p:cNvPr id="4" name="Footer Placeholder 3">
            <a:extLst>
              <a:ext uri="{FF2B5EF4-FFF2-40B4-BE49-F238E27FC236}">
                <a16:creationId xmlns:a16="http://schemas.microsoft.com/office/drawing/2014/main" id="{F90AB65F-B800-4AE5-9DF2-5295AB4754D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75C5E63-95DD-4507-AD2E-1774A37369E3}"/>
              </a:ext>
            </a:extLst>
          </p:cNvPr>
          <p:cNvSpPr>
            <a:spLocks noGrp="1"/>
          </p:cNvSpPr>
          <p:nvPr>
            <p:ph type="sldNum" sz="quarter" idx="12"/>
          </p:nvPr>
        </p:nvSpPr>
        <p:spPr/>
        <p:txBody>
          <a:bodyPr/>
          <a:lstStyle/>
          <a:p>
            <a:fld id="{BB055922-87EB-483D-8474-2C9330A0D922}" type="slidenum">
              <a:rPr lang="en-US" smtClean="0"/>
              <a:t>35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8187"/>
            <a:ext cx="1755726" cy="1267559"/>
          </a:xfrm>
          <a:prstGeom prst="rect">
            <a:avLst/>
          </a:prstGeom>
        </p:spPr>
      </p:pic>
    </p:spTree>
    <p:extLst>
      <p:ext uri="{BB962C8B-B14F-4D97-AF65-F5344CB8AC3E}">
        <p14:creationId xmlns:p14="http://schemas.microsoft.com/office/powerpoint/2010/main" val="16378980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3074-A5AF-46E7-88A0-60EB6735BF5C}"/>
              </a:ext>
            </a:extLst>
          </p:cNvPr>
          <p:cNvSpPr>
            <a:spLocks noGrp="1"/>
          </p:cNvSpPr>
          <p:nvPr>
            <p:ph type="title"/>
          </p:nvPr>
        </p:nvSpPr>
        <p:spPr/>
        <p:txBody>
          <a:bodyPr/>
          <a:lstStyle/>
          <a:p>
            <a:r>
              <a:rPr lang="en-IN" dirty="0"/>
              <a:t>Features of Simple GA</a:t>
            </a:r>
          </a:p>
        </p:txBody>
      </p:sp>
      <p:pic>
        <p:nvPicPr>
          <p:cNvPr id="6" name="Content Placeholder 5">
            <a:extLst>
              <a:ext uri="{FF2B5EF4-FFF2-40B4-BE49-F238E27FC236}">
                <a16:creationId xmlns:a16="http://schemas.microsoft.com/office/drawing/2014/main" id="{119CE529-D0F5-40C9-BD58-CAB2419B49C3}"/>
              </a:ext>
            </a:extLst>
          </p:cNvPr>
          <p:cNvPicPr>
            <a:picLocks noGrp="1" noChangeAspect="1"/>
          </p:cNvPicPr>
          <p:nvPr>
            <p:ph idx="1"/>
          </p:nvPr>
        </p:nvPicPr>
        <p:blipFill>
          <a:blip r:embed="rId2"/>
          <a:stretch>
            <a:fillRect/>
          </a:stretch>
        </p:blipFill>
        <p:spPr>
          <a:xfrm>
            <a:off x="1187624" y="1772816"/>
            <a:ext cx="7056784" cy="4392488"/>
          </a:xfrm>
          <a:prstGeom prst="rect">
            <a:avLst/>
          </a:prstGeom>
        </p:spPr>
      </p:pic>
      <p:sp>
        <p:nvSpPr>
          <p:cNvPr id="4" name="Footer Placeholder 3">
            <a:extLst>
              <a:ext uri="{FF2B5EF4-FFF2-40B4-BE49-F238E27FC236}">
                <a16:creationId xmlns:a16="http://schemas.microsoft.com/office/drawing/2014/main" id="{9D344475-C76E-4451-B3F0-636EEA408C6B}"/>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CE75A3C-D9C1-47FD-94FA-72441826E5C6}"/>
              </a:ext>
            </a:extLst>
          </p:cNvPr>
          <p:cNvSpPr>
            <a:spLocks noGrp="1"/>
          </p:cNvSpPr>
          <p:nvPr>
            <p:ph type="sldNum" sz="quarter" idx="12"/>
          </p:nvPr>
        </p:nvSpPr>
        <p:spPr/>
        <p:txBody>
          <a:bodyPr/>
          <a:lstStyle/>
          <a:p>
            <a:fld id="{BB055922-87EB-483D-8474-2C9330A0D922}" type="slidenum">
              <a:rPr lang="en-US" smtClean="0"/>
              <a:t>36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12358"/>
            <a:ext cx="1755726" cy="1267559"/>
          </a:xfrm>
          <a:prstGeom prst="rect">
            <a:avLst/>
          </a:prstGeom>
        </p:spPr>
      </p:pic>
    </p:spTree>
    <p:extLst>
      <p:ext uri="{BB962C8B-B14F-4D97-AF65-F5344CB8AC3E}">
        <p14:creationId xmlns:p14="http://schemas.microsoft.com/office/powerpoint/2010/main" val="35588973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8729"/>
            <a:ext cx="8229600" cy="922114"/>
          </a:xfrm>
        </p:spPr>
        <p:txBody>
          <a:bodyPr>
            <a:normAutofit fontScale="90000"/>
          </a:bodyPr>
          <a:lstStyle/>
          <a:p>
            <a:pPr lvl="0"/>
            <a:r>
              <a:rPr lang="en-US" altLang="en-US" b="1" dirty="0" smtClean="0">
                <a:latin typeface="Times New Roman" panose="02020603050405020304" pitchFamily="18" charset="0"/>
                <a:cs typeface="Times New Roman" panose="02020603050405020304" pitchFamily="18" charset="0"/>
              </a:rPr>
              <a:t>             </a:t>
            </a:r>
            <a:r>
              <a:rPr lang="en-US" altLang="en-US" sz="4000" b="1" dirty="0" smtClean="0">
                <a:latin typeface="Times New Roman" panose="02020603050405020304" pitchFamily="18" charset="0"/>
                <a:cs typeface="Times New Roman" panose="02020603050405020304" pitchFamily="18" charset="0"/>
              </a:rPr>
              <a:t>Applications :</a:t>
            </a:r>
            <a:r>
              <a:rPr lang="en-IN" sz="4000" dirty="0">
                <a:latin typeface="Times New Roman" panose="02020603050405020304" pitchFamily="18" charset="0"/>
                <a:cs typeface="Times New Roman" panose="02020603050405020304" pitchFamily="18" charset="0"/>
              </a:rPr>
              <a:t>Simple </a:t>
            </a:r>
            <a:r>
              <a:rPr lang="en-IN" sz="4000" dirty="0" smtClean="0">
                <a:latin typeface="Times New Roman" panose="02020603050405020304" pitchFamily="18" charset="0"/>
                <a:cs typeface="Times New Roman" panose="02020603050405020304" pitchFamily="18" charset="0"/>
              </a:rPr>
              <a:t>Genetic Algorithm</a:t>
            </a:r>
            <a:r>
              <a:rPr lang="en-US" altLang="en-US" sz="4000" dirty="0">
                <a:latin typeface="Times New Roman" panose="02020603050405020304" pitchFamily="18" charset="0"/>
                <a:cs typeface="Times New Roman" panose="02020603050405020304" pitchFamily="18" charset="0"/>
              </a:rPr>
              <a:t/>
            </a:r>
            <a:br>
              <a:rPr lang="en-US" altLang="en-US" sz="4000"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37</a:t>
            </a:fld>
            <a:endParaRPr lang="en-US"/>
          </a:p>
        </p:txBody>
      </p:sp>
      <p:sp>
        <p:nvSpPr>
          <p:cNvPr id="6" name="Rectangle 1"/>
          <p:cNvSpPr>
            <a:spLocks noGrp="1" noChangeArrowheads="1"/>
          </p:cNvSpPr>
          <p:nvPr>
            <p:ph idx="1"/>
          </p:nvPr>
        </p:nvSpPr>
        <p:spPr bwMode="auto">
          <a:xfrm>
            <a:off x="312945" y="1858615"/>
            <a:ext cx="8518109" cy="34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1424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1.Learning robot behavior using Simple Genetic Algorithm.</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2.In the finance industry.</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3.Neural networks.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4.Soft computing Applications like Fuzzy logic, Neurocomputing.</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5. Optimization problems.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945" y="404664"/>
            <a:ext cx="1755726" cy="912386"/>
          </a:xfrm>
          <a:prstGeom prst="rect">
            <a:avLst/>
          </a:prstGeom>
        </p:spPr>
      </p:pic>
    </p:spTree>
    <p:extLst>
      <p:ext uri="{BB962C8B-B14F-4D97-AF65-F5344CB8AC3E}">
        <p14:creationId xmlns:p14="http://schemas.microsoft.com/office/powerpoint/2010/main" val="1811401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9FF4-D752-40E9-ABA0-AD4AFD62B500}"/>
              </a:ext>
            </a:extLst>
          </p:cNvPr>
          <p:cNvSpPr>
            <a:spLocks noGrp="1"/>
          </p:cNvSpPr>
          <p:nvPr>
            <p:ph type="title"/>
          </p:nvPr>
        </p:nvSpPr>
        <p:spPr>
          <a:xfrm>
            <a:off x="755576" y="0"/>
            <a:ext cx="8229600" cy="1143000"/>
          </a:xfrm>
        </p:spPr>
        <p:txBody>
          <a:bodyPr>
            <a:normAutofit fontScale="90000"/>
          </a:bodyPr>
          <a:lstStyle/>
          <a:p>
            <a:r>
              <a:rPr lang="en-US" dirty="0" smtClean="0"/>
              <a:t>	Steady </a:t>
            </a:r>
            <a:r>
              <a:rPr lang="en-US" dirty="0"/>
              <a:t>State Genetic Algorithm (SSGA)</a:t>
            </a:r>
            <a:endParaRPr lang="en-IN" dirty="0"/>
          </a:p>
        </p:txBody>
      </p:sp>
      <p:pic>
        <p:nvPicPr>
          <p:cNvPr id="6" name="Content Placeholder 5">
            <a:extLst>
              <a:ext uri="{FF2B5EF4-FFF2-40B4-BE49-F238E27FC236}">
                <a16:creationId xmlns:a16="http://schemas.microsoft.com/office/drawing/2014/main" id="{1DAB4040-8678-44B9-9F0C-C673857A3AD5}"/>
              </a:ext>
            </a:extLst>
          </p:cNvPr>
          <p:cNvPicPr>
            <a:picLocks noGrp="1" noChangeAspect="1"/>
          </p:cNvPicPr>
          <p:nvPr>
            <p:ph idx="1"/>
          </p:nvPr>
        </p:nvPicPr>
        <p:blipFill>
          <a:blip r:embed="rId2"/>
          <a:stretch>
            <a:fillRect/>
          </a:stretch>
        </p:blipFill>
        <p:spPr>
          <a:xfrm>
            <a:off x="1403648" y="1307195"/>
            <a:ext cx="6336704" cy="5159598"/>
          </a:xfrm>
          <a:prstGeom prst="rect">
            <a:avLst/>
          </a:prstGeom>
        </p:spPr>
      </p:pic>
      <p:sp>
        <p:nvSpPr>
          <p:cNvPr id="4" name="Footer Placeholder 3">
            <a:extLst>
              <a:ext uri="{FF2B5EF4-FFF2-40B4-BE49-F238E27FC236}">
                <a16:creationId xmlns:a16="http://schemas.microsoft.com/office/drawing/2014/main" id="{F6A9627E-A909-46BF-8FDA-0945C089F10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1F25453-24DC-48DC-8F0C-7A787FB61D86}"/>
              </a:ext>
            </a:extLst>
          </p:cNvPr>
          <p:cNvSpPr>
            <a:spLocks noGrp="1"/>
          </p:cNvSpPr>
          <p:nvPr>
            <p:ph type="sldNum" sz="quarter" idx="12"/>
          </p:nvPr>
        </p:nvSpPr>
        <p:spPr/>
        <p:txBody>
          <a:bodyPr/>
          <a:lstStyle/>
          <a:p>
            <a:fld id="{BB055922-87EB-483D-8474-2C9330A0D922}" type="slidenum">
              <a:rPr lang="en-US" smtClean="0"/>
              <a:t>38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60648"/>
            <a:ext cx="1755726" cy="1267559"/>
          </a:xfrm>
          <a:prstGeom prst="rect">
            <a:avLst/>
          </a:prstGeom>
        </p:spPr>
      </p:pic>
    </p:spTree>
    <p:extLst>
      <p:ext uri="{BB962C8B-B14F-4D97-AF65-F5344CB8AC3E}">
        <p14:creationId xmlns:p14="http://schemas.microsoft.com/office/powerpoint/2010/main" val="35524476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86130-086E-42AC-AE0C-E9E2B06B98ED}"/>
              </a:ext>
            </a:extLst>
          </p:cNvPr>
          <p:cNvSpPr>
            <a:spLocks noGrp="1"/>
          </p:cNvSpPr>
          <p:nvPr>
            <p:ph type="title"/>
          </p:nvPr>
        </p:nvSpPr>
        <p:spPr/>
        <p:txBody>
          <a:bodyPr>
            <a:normAutofit fontScale="90000"/>
          </a:bodyPr>
          <a:lstStyle/>
          <a:p>
            <a:r>
              <a:rPr lang="en-US" dirty="0" smtClean="0"/>
              <a:t>		Salient </a:t>
            </a:r>
            <a:r>
              <a:rPr lang="en-US" dirty="0"/>
              <a:t>features in Steady-state GA</a:t>
            </a:r>
            <a:endParaRPr lang="en-IN" dirty="0"/>
          </a:p>
        </p:txBody>
      </p:sp>
      <p:pic>
        <p:nvPicPr>
          <p:cNvPr id="6" name="Content Placeholder 5">
            <a:extLst>
              <a:ext uri="{FF2B5EF4-FFF2-40B4-BE49-F238E27FC236}">
                <a16:creationId xmlns:a16="http://schemas.microsoft.com/office/drawing/2014/main" id="{7224B6B1-D01B-4315-8997-0B93E183400F}"/>
              </a:ext>
            </a:extLst>
          </p:cNvPr>
          <p:cNvPicPr>
            <a:picLocks noGrp="1" noChangeAspect="1"/>
          </p:cNvPicPr>
          <p:nvPr>
            <p:ph idx="1"/>
          </p:nvPr>
        </p:nvPicPr>
        <p:blipFill>
          <a:blip r:embed="rId2"/>
          <a:stretch>
            <a:fillRect/>
          </a:stretch>
        </p:blipFill>
        <p:spPr>
          <a:xfrm>
            <a:off x="1115616" y="1628800"/>
            <a:ext cx="7344816" cy="4176463"/>
          </a:xfrm>
          <a:prstGeom prst="rect">
            <a:avLst/>
          </a:prstGeom>
        </p:spPr>
      </p:pic>
      <p:sp>
        <p:nvSpPr>
          <p:cNvPr id="4" name="Footer Placeholder 3">
            <a:extLst>
              <a:ext uri="{FF2B5EF4-FFF2-40B4-BE49-F238E27FC236}">
                <a16:creationId xmlns:a16="http://schemas.microsoft.com/office/drawing/2014/main" id="{E9B4BC17-73C3-4FA4-BB7E-3F89723C3C9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6F2E675-7359-4A28-A6B2-EC0205E71323}"/>
              </a:ext>
            </a:extLst>
          </p:cNvPr>
          <p:cNvSpPr>
            <a:spLocks noGrp="1"/>
          </p:cNvSpPr>
          <p:nvPr>
            <p:ph type="sldNum" sz="quarter" idx="12"/>
          </p:nvPr>
        </p:nvSpPr>
        <p:spPr/>
        <p:txBody>
          <a:bodyPr/>
          <a:lstStyle/>
          <a:p>
            <a:fld id="{BB055922-87EB-483D-8474-2C9330A0D922}" type="slidenum">
              <a:rPr lang="en-US" smtClean="0"/>
              <a:t>39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8" y="115887"/>
            <a:ext cx="1755726" cy="1267559"/>
          </a:xfrm>
          <a:prstGeom prst="rect">
            <a:avLst/>
          </a:prstGeom>
        </p:spPr>
      </p:pic>
    </p:spTree>
    <p:extLst>
      <p:ext uri="{BB962C8B-B14F-4D97-AF65-F5344CB8AC3E}">
        <p14:creationId xmlns:p14="http://schemas.microsoft.com/office/powerpoint/2010/main" val="3396262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A376-355D-4804-8961-9D36BEC2374B}"/>
              </a:ext>
            </a:extLst>
          </p:cNvPr>
          <p:cNvSpPr>
            <a:spLocks noGrp="1"/>
          </p:cNvSpPr>
          <p:nvPr>
            <p:ph type="title"/>
          </p:nvPr>
        </p:nvSpPr>
        <p:spPr/>
        <p:txBody>
          <a:bodyPr/>
          <a:lstStyle/>
          <a:p>
            <a:pPr algn="r"/>
            <a:r>
              <a:rPr lang="en-US" sz="3600" dirty="0" smtClean="0">
                <a:latin typeface="Times New Roman" panose="02020603050405020304" pitchFamily="18" charset="0"/>
                <a:cs typeface="Times New Roman" panose="02020603050405020304" pitchFamily="18" charset="0"/>
              </a:rPr>
              <a:t>Background of Genetic Algorithm</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92FEDCD-D87A-4826-B4D6-4326D4F1C68B}"/>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CD39A21-6428-46A1-A284-6F08623143D5}"/>
              </a:ext>
            </a:extLst>
          </p:cNvPr>
          <p:cNvSpPr>
            <a:spLocks noGrp="1"/>
          </p:cNvSpPr>
          <p:nvPr>
            <p:ph type="sldNum" sz="quarter" idx="12"/>
          </p:nvPr>
        </p:nvSpPr>
        <p:spPr/>
        <p:txBody>
          <a:bodyPr/>
          <a:lstStyle/>
          <a:p>
            <a:fld id="{BB055922-87EB-483D-8474-2C9330A0D922}" type="slidenum">
              <a:rPr lang="en-US" smtClean="0"/>
              <a:t>4</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ounded Rectangle 2"/>
          <p:cNvSpPr/>
          <p:nvPr/>
        </p:nvSpPr>
        <p:spPr>
          <a:xfrm>
            <a:off x="755576" y="1700808"/>
            <a:ext cx="7848872" cy="41044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57209" indent="-257209" defTabSz="685891">
              <a:spcAft>
                <a:spcPts val="600"/>
              </a:spcAft>
              <a:buFont typeface="Arial" pitchFamily="34" charset="0"/>
              <a:buChar char="•"/>
              <a:defRPr/>
            </a:pPr>
            <a:r>
              <a:rPr lang="en-GB" sz="2200" dirty="0" smtClean="0">
                <a:latin typeface="Times New Roman" panose="02020603050405020304" pitchFamily="18" charset="0"/>
                <a:cs typeface="Times New Roman" panose="02020603050405020304" pitchFamily="18" charset="0"/>
              </a:rPr>
              <a:t>First time introduced </a:t>
            </a:r>
            <a:r>
              <a:rPr lang="en-GB" sz="2200" b="1" dirty="0" smtClean="0">
                <a:latin typeface="Times New Roman" panose="02020603050405020304" pitchFamily="18" charset="0"/>
                <a:cs typeface="Times New Roman" panose="02020603050405020304" pitchFamily="18" charset="0"/>
              </a:rPr>
              <a:t>by Professor John Holland at Michigan University,USA in 1965.</a:t>
            </a:r>
            <a:r>
              <a:rPr lang="en-GB" sz="2200" dirty="0" smtClean="0">
                <a:latin typeface="Times New Roman" panose="02020603050405020304" pitchFamily="18" charset="0"/>
                <a:cs typeface="Times New Roman" panose="02020603050405020304" pitchFamily="18" charset="0"/>
              </a:rPr>
              <a:t>But,the</a:t>
            </a:r>
            <a:r>
              <a:rPr lang="en-GB" sz="2200" b="1" dirty="0" smtClean="0">
                <a:latin typeface="Times New Roman" panose="02020603050405020304" pitchFamily="18" charset="0"/>
                <a:cs typeface="Times New Roman" panose="02020603050405020304" pitchFamily="18" charset="0"/>
              </a:rPr>
              <a:t> </a:t>
            </a:r>
            <a:r>
              <a:rPr lang="en-GB" sz="2200" dirty="0" smtClean="0">
                <a:latin typeface="Times New Roman" panose="02020603050405020304" pitchFamily="18" charset="0"/>
                <a:cs typeface="Times New Roman" panose="02020603050405020304" pitchFamily="18" charset="0"/>
              </a:rPr>
              <a:t>first article on Genetic Algorithm was published in 1975.</a:t>
            </a:r>
            <a:r>
              <a:rPr lang="en-US" sz="2200" dirty="0">
                <a:solidFill>
                  <a:srgbClr val="1F497D"/>
                </a:solidFill>
              </a:rPr>
              <a:t> </a:t>
            </a:r>
            <a:endParaRPr lang="en-US" sz="2200" dirty="0" smtClean="0">
              <a:solidFill>
                <a:schemeClr val="tx1"/>
              </a:solidFill>
              <a:latin typeface="Times New Roman" panose="02020603050405020304" pitchFamily="18" charset="0"/>
              <a:cs typeface="Times New Roman" panose="02020603050405020304" pitchFamily="18" charset="0"/>
            </a:endParaRPr>
          </a:p>
          <a:p>
            <a:pPr marL="257209" indent="-257209" defTabSz="685891">
              <a:spcAft>
                <a:spcPts val="600"/>
              </a:spcAft>
              <a:buFont typeface="Arial" pitchFamily="34" charset="0"/>
              <a:buChar char="•"/>
              <a:defRPr/>
            </a:pPr>
            <a:r>
              <a:rPr lang="en-US" sz="2200" dirty="0" smtClean="0">
                <a:solidFill>
                  <a:schemeClr val="tx1"/>
                </a:solidFill>
                <a:latin typeface="Times New Roman" panose="02020603050405020304" pitchFamily="18" charset="0"/>
                <a:cs typeface="Times New Roman" panose="02020603050405020304" pitchFamily="18" charset="0"/>
              </a:rPr>
              <a:t>A </a:t>
            </a:r>
            <a:r>
              <a:rPr lang="en-US" sz="2200" dirty="0">
                <a:solidFill>
                  <a:schemeClr val="tx1"/>
                </a:solidFill>
                <a:latin typeface="Times New Roman" panose="02020603050405020304" pitchFamily="18" charset="0"/>
                <a:cs typeface="Times New Roman" panose="02020603050405020304" pitchFamily="18" charset="0"/>
              </a:rPr>
              <a:t>class of probabilistic optimization </a:t>
            </a:r>
            <a:r>
              <a:rPr lang="en-US" sz="2200" dirty="0" smtClean="0">
                <a:solidFill>
                  <a:schemeClr val="tx1"/>
                </a:solidFill>
                <a:latin typeface="Times New Roman" panose="02020603050405020304" pitchFamily="18" charset="0"/>
                <a:cs typeface="Times New Roman" panose="02020603050405020304" pitchFamily="18" charset="0"/>
              </a:rPr>
              <a:t>algorithms.</a:t>
            </a:r>
            <a:endParaRPr lang="en-US" sz="2200" dirty="0">
              <a:solidFill>
                <a:schemeClr val="tx1"/>
              </a:solidFill>
              <a:latin typeface="Times New Roman" panose="02020603050405020304" pitchFamily="18" charset="0"/>
              <a:cs typeface="Times New Roman" panose="02020603050405020304" pitchFamily="18" charset="0"/>
            </a:endParaRPr>
          </a:p>
          <a:p>
            <a:pPr marL="257209" indent="-257209" defTabSz="685891">
              <a:spcAft>
                <a:spcPts val="600"/>
              </a:spcAft>
              <a:buFont typeface="Arial" pitchFamily="34" charset="0"/>
              <a:buChar char="•"/>
              <a:defRPr/>
            </a:pPr>
            <a:r>
              <a:rPr lang="en-US" sz="2200" dirty="0">
                <a:solidFill>
                  <a:schemeClr val="tx1"/>
                </a:solidFill>
                <a:latin typeface="Times New Roman" panose="02020603050405020304" pitchFamily="18" charset="0"/>
                <a:cs typeface="Times New Roman" panose="02020603050405020304" pitchFamily="18" charset="0"/>
              </a:rPr>
              <a:t>Inspired by the biological evolution </a:t>
            </a:r>
            <a:r>
              <a:rPr lang="en-US" sz="2200" dirty="0" smtClean="0">
                <a:solidFill>
                  <a:schemeClr val="tx1"/>
                </a:solidFill>
                <a:latin typeface="Times New Roman" panose="02020603050405020304" pitchFamily="18" charset="0"/>
                <a:cs typeface="Times New Roman" panose="02020603050405020304" pitchFamily="18" charset="0"/>
              </a:rPr>
              <a:t>process.</a:t>
            </a:r>
            <a:endParaRPr lang="en-US" sz="22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GB" sz="2200" dirty="0" smtClean="0">
                <a:latin typeface="Times New Roman" panose="02020603050405020304" pitchFamily="18" charset="0"/>
                <a:cs typeface="Times New Roman" panose="02020603050405020304" pitchFamily="18" charset="0"/>
              </a:rPr>
              <a:t>Principles of Genetic Algorithm on two fundamental biological processes:</a:t>
            </a:r>
          </a:p>
          <a:p>
            <a:pPr marL="400050" indent="-400050" algn="just">
              <a:lnSpc>
                <a:spcPct val="150000"/>
              </a:lnSpc>
              <a:buAutoNum type="romanLcParenBoth"/>
            </a:pPr>
            <a:r>
              <a:rPr lang="en-GB" sz="2200" dirty="0" smtClean="0">
                <a:latin typeface="Times New Roman" panose="02020603050405020304" pitchFamily="18" charset="0"/>
                <a:cs typeface="Times New Roman" panose="02020603050405020304" pitchFamily="18" charset="0"/>
              </a:rPr>
              <a:t>Genetics :-Gregor Johan Mendel-1865</a:t>
            </a:r>
          </a:p>
          <a:p>
            <a:pPr marL="400050" indent="-400050" algn="just">
              <a:lnSpc>
                <a:spcPct val="150000"/>
              </a:lnSpc>
              <a:buAutoNum type="romanLcParenBoth"/>
            </a:pPr>
            <a:r>
              <a:rPr lang="en-GB" sz="2200" dirty="0" smtClean="0">
                <a:latin typeface="Times New Roman" panose="02020603050405020304" pitchFamily="18" charset="0"/>
                <a:cs typeface="Times New Roman" panose="02020603050405020304" pitchFamily="18" charset="0"/>
              </a:rPr>
              <a:t> Evolution:-Charles Drawin-1875</a:t>
            </a:r>
            <a:endParaRPr lang="en-GB"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5317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E0EB-F058-4978-A438-3D5BA6406C94}"/>
              </a:ext>
            </a:extLst>
          </p:cNvPr>
          <p:cNvSpPr>
            <a:spLocks noGrp="1"/>
          </p:cNvSpPr>
          <p:nvPr>
            <p:ph type="title"/>
          </p:nvPr>
        </p:nvSpPr>
        <p:spPr/>
        <p:txBody>
          <a:bodyPr>
            <a:normAutofit fontScale="90000"/>
          </a:bodyPr>
          <a:lstStyle/>
          <a:p>
            <a:r>
              <a:rPr lang="en-US" dirty="0" smtClean="0"/>
              <a:t>		Limitations </a:t>
            </a:r>
            <a:r>
              <a:rPr lang="en-US" dirty="0"/>
              <a:t>in Steady-state GA</a:t>
            </a:r>
            <a:endParaRPr lang="en-IN" dirty="0"/>
          </a:p>
        </p:txBody>
      </p:sp>
      <p:pic>
        <p:nvPicPr>
          <p:cNvPr id="6" name="Content Placeholder 5">
            <a:extLst>
              <a:ext uri="{FF2B5EF4-FFF2-40B4-BE49-F238E27FC236}">
                <a16:creationId xmlns:a16="http://schemas.microsoft.com/office/drawing/2014/main" id="{CCCFF27F-3A38-41D6-8FC7-93ED719C9DF6}"/>
              </a:ext>
            </a:extLst>
          </p:cNvPr>
          <p:cNvPicPr>
            <a:picLocks noGrp="1" noChangeAspect="1"/>
          </p:cNvPicPr>
          <p:nvPr>
            <p:ph idx="1"/>
          </p:nvPr>
        </p:nvPicPr>
        <p:blipFill>
          <a:blip r:embed="rId2"/>
          <a:stretch>
            <a:fillRect/>
          </a:stretch>
        </p:blipFill>
        <p:spPr>
          <a:xfrm>
            <a:off x="1187624" y="1628800"/>
            <a:ext cx="6840760" cy="4320479"/>
          </a:xfrm>
          <a:prstGeom prst="rect">
            <a:avLst/>
          </a:prstGeom>
        </p:spPr>
      </p:pic>
      <p:sp>
        <p:nvSpPr>
          <p:cNvPr id="4" name="Footer Placeholder 3">
            <a:extLst>
              <a:ext uri="{FF2B5EF4-FFF2-40B4-BE49-F238E27FC236}">
                <a16:creationId xmlns:a16="http://schemas.microsoft.com/office/drawing/2014/main" id="{065EC500-9573-4554-8AB3-DE04E3A17DD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28F385B-E258-409B-A3BC-3513E6915F40}"/>
              </a:ext>
            </a:extLst>
          </p:cNvPr>
          <p:cNvSpPr>
            <a:spLocks noGrp="1"/>
          </p:cNvSpPr>
          <p:nvPr>
            <p:ph type="sldNum" sz="quarter" idx="12"/>
          </p:nvPr>
        </p:nvSpPr>
        <p:spPr/>
        <p:txBody>
          <a:bodyPr/>
          <a:lstStyle/>
          <a:p>
            <a:fld id="{BB055922-87EB-483D-8474-2C9330A0D922}" type="slidenum">
              <a:rPr lang="en-US" smtClean="0"/>
              <a:t>40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288"/>
            <a:ext cx="1755726" cy="1267559"/>
          </a:xfrm>
          <a:prstGeom prst="rect">
            <a:avLst/>
          </a:prstGeom>
        </p:spPr>
      </p:pic>
    </p:spTree>
    <p:extLst>
      <p:ext uri="{BB962C8B-B14F-4D97-AF65-F5344CB8AC3E}">
        <p14:creationId xmlns:p14="http://schemas.microsoft.com/office/powerpoint/2010/main" val="24704728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smtClean="0">
                <a:latin typeface="Times New Roman" panose="02020603050405020304" pitchFamily="18" charset="0"/>
                <a:cs typeface="Times New Roman" panose="02020603050405020304" pitchFamily="18" charset="0"/>
              </a:rPr>
              <a:t>Application:</a:t>
            </a:r>
            <a:r>
              <a:rPr lang="en-US" dirty="0">
                <a:latin typeface="Times New Roman" panose="02020603050405020304" pitchFamily="18" charset="0"/>
                <a:cs typeface="Times New Roman" panose="02020603050405020304" pitchFamily="18" charset="0"/>
              </a:rPr>
              <a:t>Steady-state GA</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fontAlgn="base"/>
            <a:r>
              <a:rPr lang="en-GB" sz="2800" dirty="0">
                <a:latin typeface="Times New Roman" panose="02020603050405020304" pitchFamily="18" charset="0"/>
                <a:cs typeface="Times New Roman" panose="02020603050405020304" pitchFamily="18" charset="0"/>
              </a:rPr>
              <a:t>To optimize a wide range of different fit functions which is not solvable using normal hard computing-based algorithms.</a:t>
            </a:r>
          </a:p>
          <a:p>
            <a:pPr fontAlgn="base"/>
            <a:r>
              <a:rPr lang="en-GB" sz="2800" dirty="0">
                <a:latin typeface="Times New Roman" panose="02020603050405020304" pitchFamily="18" charset="0"/>
                <a:cs typeface="Times New Roman" panose="02020603050405020304" pitchFamily="18" charset="0"/>
              </a:rPr>
              <a:t>Distributed computer network topologies.</a:t>
            </a:r>
          </a:p>
          <a:p>
            <a:pPr fontAlgn="base"/>
            <a:r>
              <a:rPr lang="en-GB" sz="2800" dirty="0">
                <a:latin typeface="Times New Roman" panose="02020603050405020304" pitchFamily="18" charset="0"/>
                <a:cs typeface="Times New Roman" panose="02020603050405020304" pitchFamily="18" charset="0"/>
              </a:rPr>
              <a:t>Learning fuzzy rule base using genetic algorithms.</a:t>
            </a:r>
          </a:p>
          <a:p>
            <a:pPr fontAlgn="base"/>
            <a:r>
              <a:rPr lang="en-GB" sz="2800" dirty="0">
                <a:latin typeface="Times New Roman" panose="02020603050405020304" pitchFamily="18" charset="0"/>
                <a:cs typeface="Times New Roman" panose="02020603050405020304" pitchFamily="18" charset="0"/>
              </a:rPr>
              <a:t>In training neural networks using SSGA instead of normal </a:t>
            </a:r>
            <a:r>
              <a:rPr lang="en-GB" sz="2800" dirty="0" err="1">
                <a:latin typeface="Times New Roman" panose="02020603050405020304" pitchFamily="18" charset="0"/>
                <a:cs typeface="Times New Roman" panose="02020603050405020304" pitchFamily="18" charset="0"/>
              </a:rPr>
              <a:t>Backprop</a:t>
            </a:r>
            <a:r>
              <a:rPr lang="en-GB" sz="2800" dirty="0">
                <a:latin typeface="Times New Roman" panose="02020603050405020304" pitchFamily="18" charset="0"/>
                <a:cs typeface="Times New Roman" panose="02020603050405020304" pitchFamily="18" charset="0"/>
              </a:rPr>
              <a:t> algorithms and many more.</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41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1289"/>
            <a:ext cx="1475656" cy="891448"/>
          </a:xfrm>
          <a:prstGeom prst="rect">
            <a:avLst/>
          </a:prstGeom>
        </p:spPr>
      </p:pic>
    </p:spTree>
    <p:extLst>
      <p:ext uri="{BB962C8B-B14F-4D97-AF65-F5344CB8AC3E}">
        <p14:creationId xmlns:p14="http://schemas.microsoft.com/office/powerpoint/2010/main" val="26544398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17DA-D3E1-4A4E-9BDC-6528FFB60970}"/>
              </a:ext>
            </a:extLst>
          </p:cNvPr>
          <p:cNvSpPr>
            <a:spLocks noGrp="1"/>
          </p:cNvSpPr>
          <p:nvPr>
            <p:ph type="title"/>
          </p:nvPr>
        </p:nvSpPr>
        <p:spPr/>
        <p:txBody>
          <a:bodyPr/>
          <a:lstStyle/>
          <a:p>
            <a:r>
              <a:rPr lang="en-IN" dirty="0"/>
              <a:t>Encoding Schemes in GA</a:t>
            </a:r>
          </a:p>
        </p:txBody>
      </p:sp>
      <p:pic>
        <p:nvPicPr>
          <p:cNvPr id="6" name="Content Placeholder 5">
            <a:extLst>
              <a:ext uri="{FF2B5EF4-FFF2-40B4-BE49-F238E27FC236}">
                <a16:creationId xmlns:a16="http://schemas.microsoft.com/office/drawing/2014/main" id="{7B5C97FB-BBA8-4C16-B58D-28657A87009B}"/>
              </a:ext>
            </a:extLst>
          </p:cNvPr>
          <p:cNvPicPr>
            <a:picLocks noGrp="1" noChangeAspect="1"/>
          </p:cNvPicPr>
          <p:nvPr>
            <p:ph idx="1"/>
          </p:nvPr>
        </p:nvPicPr>
        <p:blipFill>
          <a:blip r:embed="rId2"/>
          <a:stretch>
            <a:fillRect/>
          </a:stretch>
        </p:blipFill>
        <p:spPr>
          <a:xfrm>
            <a:off x="1043608" y="1916832"/>
            <a:ext cx="6840759" cy="2994190"/>
          </a:xfrm>
          <a:prstGeom prst="rect">
            <a:avLst/>
          </a:prstGeom>
        </p:spPr>
      </p:pic>
      <p:sp>
        <p:nvSpPr>
          <p:cNvPr id="4" name="Footer Placeholder 3">
            <a:extLst>
              <a:ext uri="{FF2B5EF4-FFF2-40B4-BE49-F238E27FC236}">
                <a16:creationId xmlns:a16="http://schemas.microsoft.com/office/drawing/2014/main" id="{3EFDB272-0BF8-4D72-9576-1EF12F71633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5FBF457-634F-4F00-B783-2781321D463E}"/>
              </a:ext>
            </a:extLst>
          </p:cNvPr>
          <p:cNvSpPr>
            <a:spLocks noGrp="1"/>
          </p:cNvSpPr>
          <p:nvPr>
            <p:ph type="sldNum" sz="quarter" idx="12"/>
          </p:nvPr>
        </p:nvSpPr>
        <p:spPr/>
        <p:txBody>
          <a:bodyPr/>
          <a:lstStyle/>
          <a:p>
            <a:fld id="{BB055922-87EB-483D-8474-2C9330A0D922}" type="slidenum">
              <a:rPr lang="en-US" smtClean="0"/>
              <a:t>42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48" y="212358"/>
            <a:ext cx="1755726" cy="1267559"/>
          </a:xfrm>
          <a:prstGeom prst="rect">
            <a:avLst/>
          </a:prstGeom>
        </p:spPr>
      </p:pic>
    </p:spTree>
    <p:extLst>
      <p:ext uri="{BB962C8B-B14F-4D97-AF65-F5344CB8AC3E}">
        <p14:creationId xmlns:p14="http://schemas.microsoft.com/office/powerpoint/2010/main" val="3451296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17DA-D3E1-4A4E-9BDC-6528FFB60970}"/>
              </a:ext>
            </a:extLst>
          </p:cNvPr>
          <p:cNvSpPr>
            <a:spLocks noGrp="1"/>
          </p:cNvSpPr>
          <p:nvPr>
            <p:ph type="title"/>
          </p:nvPr>
        </p:nvSpPr>
        <p:spPr/>
        <p:txBody>
          <a:bodyPr/>
          <a:lstStyle/>
          <a:p>
            <a:r>
              <a:rPr lang="en-IN" dirty="0"/>
              <a:t>Encoding Schemes in GA</a:t>
            </a:r>
          </a:p>
        </p:txBody>
      </p:sp>
      <p:sp>
        <p:nvSpPr>
          <p:cNvPr id="4" name="Footer Placeholder 3">
            <a:extLst>
              <a:ext uri="{FF2B5EF4-FFF2-40B4-BE49-F238E27FC236}">
                <a16:creationId xmlns:a16="http://schemas.microsoft.com/office/drawing/2014/main" id="{3EFDB272-0BF8-4D72-9576-1EF12F71633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5FBF457-634F-4F00-B783-2781321D463E}"/>
              </a:ext>
            </a:extLst>
          </p:cNvPr>
          <p:cNvSpPr>
            <a:spLocks noGrp="1"/>
          </p:cNvSpPr>
          <p:nvPr>
            <p:ph type="sldNum" sz="quarter" idx="12"/>
          </p:nvPr>
        </p:nvSpPr>
        <p:spPr/>
        <p:txBody>
          <a:bodyPr/>
          <a:lstStyle/>
          <a:p>
            <a:fld id="{BB055922-87EB-483D-8474-2C9330A0D922}" type="slidenum">
              <a:rPr lang="en-US" smtClean="0"/>
              <a:t>43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48" y="212358"/>
            <a:ext cx="1755726" cy="1267559"/>
          </a:xfrm>
          <a:prstGeom prst="rect">
            <a:avLst/>
          </a:prstGeom>
        </p:spPr>
      </p:pic>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453" y="1988840"/>
            <a:ext cx="8229600" cy="3168352"/>
          </a:xfrm>
        </p:spPr>
      </p:pic>
    </p:spTree>
    <p:extLst>
      <p:ext uri="{BB962C8B-B14F-4D97-AF65-F5344CB8AC3E}">
        <p14:creationId xmlns:p14="http://schemas.microsoft.com/office/powerpoint/2010/main" val="35043568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0682-C2AE-437D-8992-89C0DEEAC00E}"/>
              </a:ext>
            </a:extLst>
          </p:cNvPr>
          <p:cNvSpPr>
            <a:spLocks noGrp="1"/>
          </p:cNvSpPr>
          <p:nvPr>
            <p:ph type="title"/>
          </p:nvPr>
        </p:nvSpPr>
        <p:spPr/>
        <p:txBody>
          <a:bodyPr>
            <a:normAutofit fontScale="90000"/>
          </a:bodyPr>
          <a:lstStyle/>
          <a:p>
            <a:r>
              <a:rPr lang="en-US" dirty="0" smtClean="0"/>
              <a:t>	Individual </a:t>
            </a:r>
            <a:r>
              <a:rPr lang="en-US" dirty="0"/>
              <a:t>Representation </a:t>
            </a:r>
            <a:r>
              <a:rPr lang="en-US" dirty="0" smtClean="0"/>
              <a:t>	:</a:t>
            </a:r>
            <a:r>
              <a:rPr lang="en-US" dirty="0"/>
              <a:t>Phenotype and Genotype</a:t>
            </a:r>
            <a:endParaRPr lang="en-IN" dirty="0"/>
          </a:p>
        </p:txBody>
      </p:sp>
      <p:pic>
        <p:nvPicPr>
          <p:cNvPr id="6" name="Content Placeholder 5">
            <a:extLst>
              <a:ext uri="{FF2B5EF4-FFF2-40B4-BE49-F238E27FC236}">
                <a16:creationId xmlns:a16="http://schemas.microsoft.com/office/drawing/2014/main" id="{48C8F2D5-4F52-470E-B746-229A08EAE3C6}"/>
              </a:ext>
            </a:extLst>
          </p:cNvPr>
          <p:cNvPicPr>
            <a:picLocks noGrp="1" noChangeAspect="1"/>
          </p:cNvPicPr>
          <p:nvPr>
            <p:ph idx="1"/>
          </p:nvPr>
        </p:nvPicPr>
        <p:blipFill>
          <a:blip r:embed="rId2"/>
          <a:stretch>
            <a:fillRect/>
          </a:stretch>
        </p:blipFill>
        <p:spPr>
          <a:xfrm>
            <a:off x="1331639" y="1628800"/>
            <a:ext cx="7035185" cy="4248472"/>
          </a:xfrm>
          <a:prstGeom prst="rect">
            <a:avLst/>
          </a:prstGeom>
        </p:spPr>
      </p:pic>
      <p:sp>
        <p:nvSpPr>
          <p:cNvPr id="4" name="Footer Placeholder 3">
            <a:extLst>
              <a:ext uri="{FF2B5EF4-FFF2-40B4-BE49-F238E27FC236}">
                <a16:creationId xmlns:a16="http://schemas.microsoft.com/office/drawing/2014/main" id="{7DDA4B1F-6549-450C-9BEF-08CD4A13DDC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CFD107DB-832D-499D-980B-A366DA1B80C2}"/>
              </a:ext>
            </a:extLst>
          </p:cNvPr>
          <p:cNvSpPr>
            <a:spLocks noGrp="1"/>
          </p:cNvSpPr>
          <p:nvPr>
            <p:ph type="sldNum" sz="quarter" idx="12"/>
          </p:nvPr>
        </p:nvSpPr>
        <p:spPr/>
        <p:txBody>
          <a:bodyPr/>
          <a:lstStyle/>
          <a:p>
            <a:fld id="{BB055922-87EB-483D-8474-2C9330A0D922}" type="slidenum">
              <a:rPr lang="en-US" smtClean="0"/>
              <a:t>44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129" y="212358"/>
            <a:ext cx="1755726" cy="1267559"/>
          </a:xfrm>
          <a:prstGeom prst="rect">
            <a:avLst/>
          </a:prstGeom>
        </p:spPr>
      </p:pic>
    </p:spTree>
    <p:extLst>
      <p:ext uri="{BB962C8B-B14F-4D97-AF65-F5344CB8AC3E}">
        <p14:creationId xmlns:p14="http://schemas.microsoft.com/office/powerpoint/2010/main" val="39883503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E4EA-9C94-4906-871D-300ACEABAD54}"/>
              </a:ext>
            </a:extLst>
          </p:cNvPr>
          <p:cNvSpPr>
            <a:spLocks noGrp="1"/>
          </p:cNvSpPr>
          <p:nvPr>
            <p:ph type="title"/>
          </p:nvPr>
        </p:nvSpPr>
        <p:spPr>
          <a:xfrm>
            <a:off x="457200" y="235309"/>
            <a:ext cx="8229600" cy="1143000"/>
          </a:xfrm>
        </p:spPr>
        <p:txBody>
          <a:bodyPr>
            <a:normAutofit fontScale="90000"/>
          </a:bodyPr>
          <a:lstStyle/>
          <a:p>
            <a:r>
              <a:rPr lang="en-US" dirty="0" smtClean="0"/>
              <a:t>	Individual </a:t>
            </a:r>
            <a:r>
              <a:rPr lang="en-US" dirty="0"/>
              <a:t>Representation </a:t>
            </a:r>
            <a:r>
              <a:rPr lang="en-US" dirty="0" smtClean="0"/>
              <a:t>	:</a:t>
            </a:r>
            <a:r>
              <a:rPr lang="en-US" dirty="0"/>
              <a:t>Phenotype and Genotype</a:t>
            </a:r>
            <a:endParaRPr lang="en-IN" dirty="0"/>
          </a:p>
        </p:txBody>
      </p:sp>
      <p:pic>
        <p:nvPicPr>
          <p:cNvPr id="6" name="Content Placeholder 5">
            <a:extLst>
              <a:ext uri="{FF2B5EF4-FFF2-40B4-BE49-F238E27FC236}">
                <a16:creationId xmlns:a16="http://schemas.microsoft.com/office/drawing/2014/main" id="{9D043AEA-29E5-4209-952C-C83241DECE65}"/>
              </a:ext>
            </a:extLst>
          </p:cNvPr>
          <p:cNvPicPr>
            <a:picLocks noGrp="1" noChangeAspect="1"/>
          </p:cNvPicPr>
          <p:nvPr>
            <p:ph idx="1"/>
          </p:nvPr>
        </p:nvPicPr>
        <p:blipFill>
          <a:blip r:embed="rId2"/>
          <a:stretch>
            <a:fillRect/>
          </a:stretch>
        </p:blipFill>
        <p:spPr>
          <a:xfrm>
            <a:off x="1043608" y="2028168"/>
            <a:ext cx="7747000" cy="3705087"/>
          </a:xfrm>
          <a:prstGeom prst="rect">
            <a:avLst/>
          </a:prstGeom>
        </p:spPr>
      </p:pic>
      <p:sp>
        <p:nvSpPr>
          <p:cNvPr id="4" name="Footer Placeholder 3">
            <a:extLst>
              <a:ext uri="{FF2B5EF4-FFF2-40B4-BE49-F238E27FC236}">
                <a16:creationId xmlns:a16="http://schemas.microsoft.com/office/drawing/2014/main" id="{0B6F403C-EDC2-4F25-907E-150445B99C0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7C123BF-C119-4913-8253-02D841AD3977}"/>
              </a:ext>
            </a:extLst>
          </p:cNvPr>
          <p:cNvSpPr>
            <a:spLocks noGrp="1"/>
          </p:cNvSpPr>
          <p:nvPr>
            <p:ph type="sldNum" sz="quarter" idx="12"/>
          </p:nvPr>
        </p:nvSpPr>
        <p:spPr/>
        <p:txBody>
          <a:bodyPr/>
          <a:lstStyle/>
          <a:p>
            <a:fld id="{BB055922-87EB-483D-8474-2C9330A0D922}" type="slidenum">
              <a:rPr lang="en-US" smtClean="0"/>
              <a:t>45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6160362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4D39-7251-4146-8B20-239E9B2CB010}"/>
              </a:ext>
            </a:extLst>
          </p:cNvPr>
          <p:cNvSpPr>
            <a:spLocks noGrp="1"/>
          </p:cNvSpPr>
          <p:nvPr>
            <p:ph type="title"/>
          </p:nvPr>
        </p:nvSpPr>
        <p:spPr>
          <a:xfrm>
            <a:off x="1094188" y="404776"/>
            <a:ext cx="8229600" cy="1143000"/>
          </a:xfrm>
        </p:spPr>
        <p:txBody>
          <a:bodyPr/>
          <a:lstStyle/>
          <a:p>
            <a:r>
              <a:rPr lang="en-IN" dirty="0"/>
              <a:t>Encoding techniques </a:t>
            </a:r>
          </a:p>
        </p:txBody>
      </p:sp>
      <p:pic>
        <p:nvPicPr>
          <p:cNvPr id="6" name="Content Placeholder 5">
            <a:extLst>
              <a:ext uri="{FF2B5EF4-FFF2-40B4-BE49-F238E27FC236}">
                <a16:creationId xmlns:a16="http://schemas.microsoft.com/office/drawing/2014/main" id="{8EDB97D3-84D3-4FC8-A5EA-0A106D089F8F}"/>
              </a:ext>
            </a:extLst>
          </p:cNvPr>
          <p:cNvPicPr>
            <a:picLocks noGrp="1" noChangeAspect="1"/>
          </p:cNvPicPr>
          <p:nvPr>
            <p:ph idx="1"/>
          </p:nvPr>
        </p:nvPicPr>
        <p:blipFill>
          <a:blip r:embed="rId2"/>
          <a:stretch>
            <a:fillRect/>
          </a:stretch>
        </p:blipFill>
        <p:spPr>
          <a:xfrm>
            <a:off x="1115616" y="1628801"/>
            <a:ext cx="6696744" cy="3324136"/>
          </a:xfrm>
          <a:prstGeom prst="rect">
            <a:avLst/>
          </a:prstGeom>
        </p:spPr>
      </p:pic>
      <p:sp>
        <p:nvSpPr>
          <p:cNvPr id="4" name="Footer Placeholder 3">
            <a:extLst>
              <a:ext uri="{FF2B5EF4-FFF2-40B4-BE49-F238E27FC236}">
                <a16:creationId xmlns:a16="http://schemas.microsoft.com/office/drawing/2014/main" id="{BCD2238E-7A94-476A-B42C-8DB8D890B36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C3232CF4-BBF2-4F8C-A519-4D7AA574E86D}"/>
              </a:ext>
            </a:extLst>
          </p:cNvPr>
          <p:cNvSpPr>
            <a:spLocks noGrp="1"/>
          </p:cNvSpPr>
          <p:nvPr>
            <p:ph type="sldNum" sz="quarter" idx="12"/>
          </p:nvPr>
        </p:nvSpPr>
        <p:spPr/>
        <p:txBody>
          <a:bodyPr/>
          <a:lstStyle/>
          <a:p>
            <a:fld id="{BB055922-87EB-483D-8474-2C9330A0D922}" type="slidenum">
              <a:rPr lang="en-US" smtClean="0"/>
              <a:t>46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8568835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2DA8-4345-4EEA-AE9C-E96E361D43E4}"/>
              </a:ext>
            </a:extLst>
          </p:cNvPr>
          <p:cNvSpPr>
            <a:spLocks noGrp="1"/>
          </p:cNvSpPr>
          <p:nvPr>
            <p:ph type="title"/>
          </p:nvPr>
        </p:nvSpPr>
        <p:spPr/>
        <p:txBody>
          <a:bodyPr/>
          <a:lstStyle/>
          <a:p>
            <a:r>
              <a:rPr lang="en-IN" dirty="0"/>
              <a:t>Binary Encoding</a:t>
            </a:r>
          </a:p>
        </p:txBody>
      </p:sp>
      <p:pic>
        <p:nvPicPr>
          <p:cNvPr id="6" name="Content Placeholder 5">
            <a:extLst>
              <a:ext uri="{FF2B5EF4-FFF2-40B4-BE49-F238E27FC236}">
                <a16:creationId xmlns:a16="http://schemas.microsoft.com/office/drawing/2014/main" id="{03505C1F-5574-447C-AAC4-1AF7A49EE16D}"/>
              </a:ext>
            </a:extLst>
          </p:cNvPr>
          <p:cNvPicPr>
            <a:picLocks noGrp="1" noChangeAspect="1"/>
          </p:cNvPicPr>
          <p:nvPr>
            <p:ph idx="1"/>
          </p:nvPr>
        </p:nvPicPr>
        <p:blipFill>
          <a:blip r:embed="rId2"/>
          <a:stretch>
            <a:fillRect/>
          </a:stretch>
        </p:blipFill>
        <p:spPr>
          <a:xfrm>
            <a:off x="1547664" y="1556793"/>
            <a:ext cx="6552727" cy="4156612"/>
          </a:xfrm>
          <a:prstGeom prst="rect">
            <a:avLst/>
          </a:prstGeom>
        </p:spPr>
      </p:pic>
      <p:sp>
        <p:nvSpPr>
          <p:cNvPr id="4" name="Footer Placeholder 3">
            <a:extLst>
              <a:ext uri="{FF2B5EF4-FFF2-40B4-BE49-F238E27FC236}">
                <a16:creationId xmlns:a16="http://schemas.microsoft.com/office/drawing/2014/main" id="{4DFD0879-CA69-49BC-B14D-DC5299052D2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2803E81-6A98-45C3-8E40-7F9336B294BC}"/>
              </a:ext>
            </a:extLst>
          </p:cNvPr>
          <p:cNvSpPr>
            <a:spLocks noGrp="1"/>
          </p:cNvSpPr>
          <p:nvPr>
            <p:ph type="sldNum" sz="quarter" idx="12"/>
          </p:nvPr>
        </p:nvSpPr>
        <p:spPr/>
        <p:txBody>
          <a:bodyPr/>
          <a:lstStyle/>
          <a:p>
            <a:fld id="{BB055922-87EB-483D-8474-2C9330A0D922}" type="slidenum">
              <a:rPr lang="en-US" smtClean="0"/>
              <a:t>47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428072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1FE9-4D58-4E2B-949F-F368ADEDBC6B}"/>
              </a:ext>
            </a:extLst>
          </p:cNvPr>
          <p:cNvSpPr>
            <a:spLocks noGrp="1"/>
          </p:cNvSpPr>
          <p:nvPr>
            <p:ph type="title"/>
          </p:nvPr>
        </p:nvSpPr>
        <p:spPr/>
        <p:txBody>
          <a:bodyPr>
            <a:normAutofit fontScale="90000"/>
          </a:bodyPr>
          <a:lstStyle/>
          <a:p>
            <a:r>
              <a:rPr lang="en-IN" dirty="0" smtClean="0"/>
              <a:t>	  Example</a:t>
            </a:r>
            <a:r>
              <a:rPr lang="en-IN" dirty="0"/>
              <a:t>: 0-1 Knapsack problem</a:t>
            </a:r>
          </a:p>
        </p:txBody>
      </p:sp>
      <p:pic>
        <p:nvPicPr>
          <p:cNvPr id="6" name="Content Placeholder 5">
            <a:extLst>
              <a:ext uri="{FF2B5EF4-FFF2-40B4-BE49-F238E27FC236}">
                <a16:creationId xmlns:a16="http://schemas.microsoft.com/office/drawing/2014/main" id="{CD270618-5097-427D-818D-FB12A3F32F6F}"/>
              </a:ext>
            </a:extLst>
          </p:cNvPr>
          <p:cNvPicPr>
            <a:picLocks noGrp="1" noChangeAspect="1"/>
          </p:cNvPicPr>
          <p:nvPr>
            <p:ph idx="1"/>
          </p:nvPr>
        </p:nvPicPr>
        <p:blipFill>
          <a:blip r:embed="rId2"/>
          <a:stretch>
            <a:fillRect/>
          </a:stretch>
        </p:blipFill>
        <p:spPr>
          <a:xfrm>
            <a:off x="1043608" y="1700808"/>
            <a:ext cx="7444794" cy="3672408"/>
          </a:xfrm>
          <a:prstGeom prst="rect">
            <a:avLst/>
          </a:prstGeom>
        </p:spPr>
      </p:pic>
      <p:sp>
        <p:nvSpPr>
          <p:cNvPr id="4" name="Footer Placeholder 3">
            <a:extLst>
              <a:ext uri="{FF2B5EF4-FFF2-40B4-BE49-F238E27FC236}">
                <a16:creationId xmlns:a16="http://schemas.microsoft.com/office/drawing/2014/main" id="{1F9DEBCB-438E-4205-BF49-BF3050E4945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8CAD941-E8CF-4D62-BFF9-41F19B5FCEF6}"/>
              </a:ext>
            </a:extLst>
          </p:cNvPr>
          <p:cNvSpPr>
            <a:spLocks noGrp="1"/>
          </p:cNvSpPr>
          <p:nvPr>
            <p:ph type="sldNum" sz="quarter" idx="12"/>
          </p:nvPr>
        </p:nvSpPr>
        <p:spPr/>
        <p:txBody>
          <a:bodyPr/>
          <a:lstStyle/>
          <a:p>
            <a:fld id="{BB055922-87EB-483D-8474-2C9330A0D922}" type="slidenum">
              <a:rPr lang="en-US" smtClean="0"/>
              <a:t>48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109897"/>
            <a:ext cx="1755726" cy="1267559"/>
          </a:xfrm>
          <a:prstGeom prst="rect">
            <a:avLst/>
          </a:prstGeom>
        </p:spPr>
      </p:pic>
    </p:spTree>
    <p:extLst>
      <p:ext uri="{BB962C8B-B14F-4D97-AF65-F5344CB8AC3E}">
        <p14:creationId xmlns:p14="http://schemas.microsoft.com/office/powerpoint/2010/main" val="31724072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8171-6102-4CCE-9D60-BAEF0DABC095}"/>
              </a:ext>
            </a:extLst>
          </p:cNvPr>
          <p:cNvSpPr>
            <a:spLocks noGrp="1"/>
          </p:cNvSpPr>
          <p:nvPr>
            <p:ph type="title"/>
          </p:nvPr>
        </p:nvSpPr>
        <p:spPr/>
        <p:txBody>
          <a:bodyPr>
            <a:normAutofit fontScale="90000"/>
          </a:bodyPr>
          <a:lstStyle/>
          <a:p>
            <a:r>
              <a:rPr lang="en-IN" dirty="0" smtClean="0"/>
              <a:t>	Example</a:t>
            </a:r>
            <a:r>
              <a:rPr lang="en-IN" dirty="0"/>
              <a:t>: 0-1 Knapsack problem</a:t>
            </a:r>
          </a:p>
        </p:txBody>
      </p:sp>
      <p:pic>
        <p:nvPicPr>
          <p:cNvPr id="6" name="Content Placeholder 5">
            <a:extLst>
              <a:ext uri="{FF2B5EF4-FFF2-40B4-BE49-F238E27FC236}">
                <a16:creationId xmlns:a16="http://schemas.microsoft.com/office/drawing/2014/main" id="{FE1A50F6-F796-45B9-BE41-2CA4740F2C77}"/>
              </a:ext>
            </a:extLst>
          </p:cNvPr>
          <p:cNvPicPr>
            <a:picLocks noGrp="1" noChangeAspect="1"/>
          </p:cNvPicPr>
          <p:nvPr>
            <p:ph idx="1"/>
          </p:nvPr>
        </p:nvPicPr>
        <p:blipFill>
          <a:blip r:embed="rId2"/>
          <a:stretch>
            <a:fillRect/>
          </a:stretch>
        </p:blipFill>
        <p:spPr>
          <a:xfrm>
            <a:off x="1187624" y="1988841"/>
            <a:ext cx="6696744" cy="3310836"/>
          </a:xfrm>
          <a:prstGeom prst="rect">
            <a:avLst/>
          </a:prstGeom>
        </p:spPr>
      </p:pic>
      <p:sp>
        <p:nvSpPr>
          <p:cNvPr id="4" name="Footer Placeholder 3">
            <a:extLst>
              <a:ext uri="{FF2B5EF4-FFF2-40B4-BE49-F238E27FC236}">
                <a16:creationId xmlns:a16="http://schemas.microsoft.com/office/drawing/2014/main" id="{C39A9F4D-18F1-47BB-B4DD-EDC40DE5C07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C7535B62-197A-4C0B-B7AB-1677F9A52739}"/>
              </a:ext>
            </a:extLst>
          </p:cNvPr>
          <p:cNvSpPr>
            <a:spLocks noGrp="1"/>
          </p:cNvSpPr>
          <p:nvPr>
            <p:ph type="sldNum" sz="quarter" idx="12"/>
          </p:nvPr>
        </p:nvSpPr>
        <p:spPr/>
        <p:txBody>
          <a:bodyPr/>
          <a:lstStyle/>
          <a:p>
            <a:fld id="{BB055922-87EB-483D-8474-2C9330A0D922}" type="slidenum">
              <a:rPr lang="en-US" smtClean="0"/>
              <a:t>49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0079"/>
            <a:ext cx="1755726" cy="1267559"/>
          </a:xfrm>
          <a:prstGeom prst="rect">
            <a:avLst/>
          </a:prstGeom>
        </p:spPr>
      </p:pic>
    </p:spTree>
    <p:extLst>
      <p:ext uri="{BB962C8B-B14F-4D97-AF65-F5344CB8AC3E}">
        <p14:creationId xmlns:p14="http://schemas.microsoft.com/office/powerpoint/2010/main" val="3131997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80CF-74BC-4A8A-AE97-BFF0C7AF92A8}"/>
              </a:ext>
            </a:extLst>
          </p:cNvPr>
          <p:cNvSpPr>
            <a:spLocks noGrp="1"/>
          </p:cNvSpPr>
          <p:nvPr>
            <p:ph type="title"/>
          </p:nvPr>
        </p:nvSpPr>
        <p:spPr>
          <a:xfrm>
            <a:off x="2051720" y="274638"/>
            <a:ext cx="6635080" cy="1095375"/>
          </a:xfrm>
        </p:spPr>
        <p:txBody>
          <a:bodyPr>
            <a:normAutofit fontScale="90000"/>
          </a:bodyPr>
          <a:lstStyle/>
          <a:p>
            <a:pPr algn="r"/>
            <a:r>
              <a:rPr lang="en-US" dirty="0">
                <a:latin typeface="Times New Roman" panose="02020603050405020304" pitchFamily="18" charset="0"/>
                <a:cs typeface="Times New Roman" panose="02020603050405020304" pitchFamily="18" charset="0"/>
              </a:rPr>
              <a:t>A Brief Account on Genetics</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43D2A3E7-E4CC-4D25-85C8-6DD2B1E5E595}"/>
              </a:ext>
            </a:extLst>
          </p:cNvPr>
          <p:cNvPicPr>
            <a:picLocks noGrp="1" noChangeAspect="1"/>
          </p:cNvPicPr>
          <p:nvPr>
            <p:ph idx="1"/>
          </p:nvPr>
        </p:nvPicPr>
        <p:blipFill>
          <a:blip r:embed="rId2"/>
          <a:stretch>
            <a:fillRect/>
          </a:stretch>
        </p:blipFill>
        <p:spPr>
          <a:xfrm>
            <a:off x="611560" y="1855365"/>
            <a:ext cx="7724222" cy="4525963"/>
          </a:xfrm>
          <a:prstGeom prst="rect">
            <a:avLst/>
          </a:prstGeom>
        </p:spPr>
      </p:pic>
      <p:sp>
        <p:nvSpPr>
          <p:cNvPr id="4" name="Footer Placeholder 3">
            <a:extLst>
              <a:ext uri="{FF2B5EF4-FFF2-40B4-BE49-F238E27FC236}">
                <a16:creationId xmlns:a16="http://schemas.microsoft.com/office/drawing/2014/main" id="{B4D52C72-0DF4-4A31-A313-D2B00D7E329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F1555D5-DE5A-4688-A32F-BE30AF112C5C}"/>
              </a:ext>
            </a:extLst>
          </p:cNvPr>
          <p:cNvSpPr>
            <a:spLocks noGrp="1"/>
          </p:cNvSpPr>
          <p:nvPr>
            <p:ph type="sldNum" sz="quarter" idx="12"/>
          </p:nvPr>
        </p:nvSpPr>
        <p:spPr/>
        <p:txBody>
          <a:bodyPr/>
          <a:lstStyle/>
          <a:p>
            <a:fld id="{BB055922-87EB-483D-8474-2C9330A0D922}" type="slidenum">
              <a:rPr lang="en-US" smtClean="0"/>
              <a:t>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9227091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9BEA-3758-411D-A240-8C2BBA8FD3F0}"/>
              </a:ext>
            </a:extLst>
          </p:cNvPr>
          <p:cNvSpPr>
            <a:spLocks noGrp="1"/>
          </p:cNvSpPr>
          <p:nvPr>
            <p:ph type="title"/>
          </p:nvPr>
        </p:nvSpPr>
        <p:spPr/>
        <p:txBody>
          <a:bodyPr>
            <a:normAutofit fontScale="90000"/>
          </a:bodyPr>
          <a:lstStyle/>
          <a:p>
            <a:r>
              <a:rPr lang="en-IN" dirty="0" smtClean="0"/>
              <a:t>	Example</a:t>
            </a:r>
            <a:r>
              <a:rPr lang="en-IN" dirty="0"/>
              <a:t>: 0-1 Knapsack problem </a:t>
            </a:r>
          </a:p>
        </p:txBody>
      </p:sp>
      <p:pic>
        <p:nvPicPr>
          <p:cNvPr id="6" name="Content Placeholder 5">
            <a:extLst>
              <a:ext uri="{FF2B5EF4-FFF2-40B4-BE49-F238E27FC236}">
                <a16:creationId xmlns:a16="http://schemas.microsoft.com/office/drawing/2014/main" id="{8866A58B-AB24-4C78-B5C7-B8E1BB822B84}"/>
              </a:ext>
            </a:extLst>
          </p:cNvPr>
          <p:cNvPicPr>
            <a:picLocks noGrp="1" noChangeAspect="1"/>
          </p:cNvPicPr>
          <p:nvPr>
            <p:ph idx="1"/>
          </p:nvPr>
        </p:nvPicPr>
        <p:blipFill>
          <a:blip r:embed="rId2"/>
          <a:stretch>
            <a:fillRect/>
          </a:stretch>
        </p:blipFill>
        <p:spPr>
          <a:xfrm>
            <a:off x="1331640" y="1772816"/>
            <a:ext cx="6408712" cy="3672408"/>
          </a:xfrm>
          <a:prstGeom prst="rect">
            <a:avLst/>
          </a:prstGeom>
        </p:spPr>
      </p:pic>
      <p:sp>
        <p:nvSpPr>
          <p:cNvPr id="4" name="Footer Placeholder 3">
            <a:extLst>
              <a:ext uri="{FF2B5EF4-FFF2-40B4-BE49-F238E27FC236}">
                <a16:creationId xmlns:a16="http://schemas.microsoft.com/office/drawing/2014/main" id="{69636BF7-7240-43AB-85DA-A353F4C7AE1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FA8DF9E-4651-46CA-8739-FFB4A519023D}"/>
              </a:ext>
            </a:extLst>
          </p:cNvPr>
          <p:cNvSpPr>
            <a:spLocks noGrp="1"/>
          </p:cNvSpPr>
          <p:nvPr>
            <p:ph type="sldNum" sz="quarter" idx="12"/>
          </p:nvPr>
        </p:nvSpPr>
        <p:spPr/>
        <p:txBody>
          <a:bodyPr/>
          <a:lstStyle/>
          <a:p>
            <a:fld id="{BB055922-87EB-483D-8474-2C9330A0D922}" type="slidenum">
              <a:rPr lang="en-US" smtClean="0"/>
              <a:t>50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227910"/>
            <a:ext cx="1755726" cy="1267559"/>
          </a:xfrm>
          <a:prstGeom prst="rect">
            <a:avLst/>
          </a:prstGeom>
        </p:spPr>
      </p:pic>
    </p:spTree>
    <p:extLst>
      <p:ext uri="{BB962C8B-B14F-4D97-AF65-F5344CB8AC3E}">
        <p14:creationId xmlns:p14="http://schemas.microsoft.com/office/powerpoint/2010/main" val="234186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5D68-57EA-4F84-8A8D-C5018B92ECDE}"/>
              </a:ext>
            </a:extLst>
          </p:cNvPr>
          <p:cNvSpPr>
            <a:spLocks noGrp="1"/>
          </p:cNvSpPr>
          <p:nvPr>
            <p:ph type="title"/>
          </p:nvPr>
        </p:nvSpPr>
        <p:spPr/>
        <p:txBody>
          <a:bodyPr/>
          <a:lstStyle/>
          <a:p>
            <a:r>
              <a:rPr lang="en-IN" dirty="0"/>
              <a:t>Few more examples</a:t>
            </a:r>
          </a:p>
        </p:txBody>
      </p:sp>
      <p:pic>
        <p:nvPicPr>
          <p:cNvPr id="6" name="Content Placeholder 5">
            <a:extLst>
              <a:ext uri="{FF2B5EF4-FFF2-40B4-BE49-F238E27FC236}">
                <a16:creationId xmlns:a16="http://schemas.microsoft.com/office/drawing/2014/main" id="{CDD61000-A591-46EC-95C3-49EBD210CD04}"/>
              </a:ext>
            </a:extLst>
          </p:cNvPr>
          <p:cNvPicPr>
            <a:picLocks noGrp="1" noChangeAspect="1"/>
          </p:cNvPicPr>
          <p:nvPr>
            <p:ph idx="1"/>
          </p:nvPr>
        </p:nvPicPr>
        <p:blipFill>
          <a:blip r:embed="rId2"/>
          <a:stretch>
            <a:fillRect/>
          </a:stretch>
        </p:blipFill>
        <p:spPr>
          <a:xfrm>
            <a:off x="1" y="1916832"/>
            <a:ext cx="5652120" cy="3571807"/>
          </a:xfrm>
          <a:prstGeom prst="rect">
            <a:avLst/>
          </a:prstGeom>
        </p:spPr>
      </p:pic>
      <p:sp>
        <p:nvSpPr>
          <p:cNvPr id="4" name="Footer Placeholder 3">
            <a:extLst>
              <a:ext uri="{FF2B5EF4-FFF2-40B4-BE49-F238E27FC236}">
                <a16:creationId xmlns:a16="http://schemas.microsoft.com/office/drawing/2014/main" id="{6C7ECC94-B019-409D-B14F-D22EB5F0CAD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FA38272-074F-42A6-910C-2B103175C8FE}"/>
              </a:ext>
            </a:extLst>
          </p:cNvPr>
          <p:cNvSpPr>
            <a:spLocks noGrp="1"/>
          </p:cNvSpPr>
          <p:nvPr>
            <p:ph type="sldNum" sz="quarter" idx="12"/>
          </p:nvPr>
        </p:nvSpPr>
        <p:spPr/>
        <p:txBody>
          <a:bodyPr/>
          <a:lstStyle/>
          <a:p>
            <a:fld id="{BB055922-87EB-483D-8474-2C9330A0D922}" type="slidenum">
              <a:rPr lang="en-US" smtClean="0"/>
              <a:t>51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ectangle 2"/>
          <p:cNvSpPr/>
          <p:nvPr/>
        </p:nvSpPr>
        <p:spPr>
          <a:xfrm>
            <a:off x="5652121" y="1916832"/>
            <a:ext cx="3240359" cy="41044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At x=0,     f(0)=Infinite</a:t>
            </a:r>
          </a:p>
          <a:p>
            <a:pPr algn="ctr"/>
            <a:r>
              <a:rPr lang="en-US" dirty="0" smtClean="0"/>
              <a:t>At x=1,f(1)=125.5</a:t>
            </a:r>
          </a:p>
          <a:p>
            <a:pPr algn="ctr"/>
            <a:r>
              <a:rPr lang="en-US" dirty="0" smtClean="0"/>
              <a:t>At x=2,f(2)=64.5</a:t>
            </a:r>
          </a:p>
          <a:p>
            <a:pPr algn="ctr"/>
            <a:r>
              <a:rPr lang="en-US" dirty="0" smtClean="0"/>
              <a:t>.</a:t>
            </a:r>
          </a:p>
          <a:p>
            <a:pPr algn="ctr"/>
            <a:r>
              <a:rPr lang="en-US" dirty="0" smtClean="0"/>
              <a:t>.</a:t>
            </a:r>
          </a:p>
          <a:p>
            <a:pPr algn="ctr"/>
            <a:r>
              <a:rPr lang="en-US" dirty="0" smtClean="0"/>
              <a:t>At x=5,f(5)=37.5</a:t>
            </a:r>
            <a:r>
              <a:rPr lang="en-US" dirty="0" smtClean="0">
                <a:solidFill>
                  <a:srgbClr val="FF0000"/>
                </a:solidFill>
              </a:rPr>
              <a:t>(Minimum</a:t>
            </a:r>
            <a:r>
              <a:rPr lang="en-US" dirty="0" smtClean="0"/>
              <a:t>)</a:t>
            </a:r>
          </a:p>
          <a:p>
            <a:pPr algn="ctr"/>
            <a:r>
              <a:rPr lang="en-US" dirty="0" smtClean="0"/>
              <a:t>.</a:t>
            </a:r>
          </a:p>
          <a:p>
            <a:pPr algn="ctr"/>
            <a:r>
              <a:rPr lang="en-US" dirty="0" smtClean="0"/>
              <a:t>.</a:t>
            </a:r>
          </a:p>
          <a:p>
            <a:pPr algn="ctr"/>
            <a:r>
              <a:rPr lang="en-US" dirty="0" smtClean="0"/>
              <a:t>.</a:t>
            </a:r>
          </a:p>
          <a:p>
            <a:pPr algn="ctr"/>
            <a:r>
              <a:rPr lang="en-US" dirty="0" smtClean="0"/>
              <a:t>.</a:t>
            </a:r>
          </a:p>
          <a:p>
            <a:pPr algn="ctr"/>
            <a:r>
              <a:rPr lang="en-US" dirty="0" smtClean="0"/>
              <a:t>So (5)</a:t>
            </a:r>
            <a:r>
              <a:rPr lang="en-US" sz="1400" b="1" dirty="0" smtClean="0"/>
              <a:t>2 </a:t>
            </a:r>
            <a:r>
              <a:rPr lang="en-US" b="1" dirty="0" smtClean="0"/>
              <a:t>=(0101)</a:t>
            </a:r>
            <a:endParaRPr lang="en-US" b="1" dirty="0"/>
          </a:p>
        </p:txBody>
      </p:sp>
      <p:sp>
        <p:nvSpPr>
          <p:cNvPr id="8" name="Rectangle 7"/>
          <p:cNvSpPr/>
          <p:nvPr/>
        </p:nvSpPr>
        <p:spPr>
          <a:xfrm>
            <a:off x="1547664" y="4869160"/>
            <a:ext cx="2880320"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0101</a:t>
            </a:r>
            <a:endParaRPr lang="en-US" b="1" dirty="0"/>
          </a:p>
        </p:txBody>
      </p:sp>
      <p:sp>
        <p:nvSpPr>
          <p:cNvPr id="10" name="Rounded Rectangle 9"/>
          <p:cNvSpPr/>
          <p:nvPr/>
        </p:nvSpPr>
        <p:spPr>
          <a:xfrm>
            <a:off x="2826061" y="1350979"/>
            <a:ext cx="2448272" cy="5850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OBJECTIVE FUNCTION</a:t>
            </a:r>
            <a:endParaRPr lang="en-US" b="1" dirty="0"/>
          </a:p>
        </p:txBody>
      </p:sp>
      <p:sp>
        <p:nvSpPr>
          <p:cNvPr id="11" name="Down Arrow 10"/>
          <p:cNvSpPr/>
          <p:nvPr/>
        </p:nvSpPr>
        <p:spPr>
          <a:xfrm>
            <a:off x="3491880" y="1916832"/>
            <a:ext cx="324037" cy="504056"/>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16404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6718-A2A8-4C1C-B226-59E49956E3A0}"/>
              </a:ext>
            </a:extLst>
          </p:cNvPr>
          <p:cNvSpPr>
            <a:spLocks noGrp="1"/>
          </p:cNvSpPr>
          <p:nvPr>
            <p:ph type="title"/>
          </p:nvPr>
        </p:nvSpPr>
        <p:spPr/>
        <p:txBody>
          <a:bodyPr/>
          <a:lstStyle/>
          <a:p>
            <a:r>
              <a:rPr lang="en-IN" dirty="0"/>
              <a:t>Few more examples </a:t>
            </a:r>
          </a:p>
        </p:txBody>
      </p:sp>
      <p:pic>
        <p:nvPicPr>
          <p:cNvPr id="6" name="Content Placeholder 5">
            <a:extLst>
              <a:ext uri="{FF2B5EF4-FFF2-40B4-BE49-F238E27FC236}">
                <a16:creationId xmlns:a16="http://schemas.microsoft.com/office/drawing/2014/main" id="{D90418D9-F8E2-46DD-A345-CA2D353E7FED}"/>
              </a:ext>
            </a:extLst>
          </p:cNvPr>
          <p:cNvPicPr>
            <a:picLocks noGrp="1" noChangeAspect="1"/>
          </p:cNvPicPr>
          <p:nvPr>
            <p:ph idx="1"/>
          </p:nvPr>
        </p:nvPicPr>
        <p:blipFill>
          <a:blip r:embed="rId2"/>
          <a:stretch>
            <a:fillRect/>
          </a:stretch>
        </p:blipFill>
        <p:spPr>
          <a:xfrm>
            <a:off x="1259631" y="1628800"/>
            <a:ext cx="6970223" cy="3960440"/>
          </a:xfrm>
          <a:prstGeom prst="rect">
            <a:avLst/>
          </a:prstGeom>
        </p:spPr>
      </p:pic>
      <p:sp>
        <p:nvSpPr>
          <p:cNvPr id="4" name="Footer Placeholder 3">
            <a:extLst>
              <a:ext uri="{FF2B5EF4-FFF2-40B4-BE49-F238E27FC236}">
                <a16:creationId xmlns:a16="http://schemas.microsoft.com/office/drawing/2014/main" id="{20203731-8DAC-45A5-BA77-ACBADEE042DB}"/>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047BDAA-F4C7-4833-8984-5F70D1ED5C92}"/>
              </a:ext>
            </a:extLst>
          </p:cNvPr>
          <p:cNvSpPr>
            <a:spLocks noGrp="1"/>
          </p:cNvSpPr>
          <p:nvPr>
            <p:ph type="sldNum" sz="quarter" idx="12"/>
          </p:nvPr>
        </p:nvSpPr>
        <p:spPr/>
        <p:txBody>
          <a:bodyPr/>
          <a:lstStyle/>
          <a:p>
            <a:fld id="{BB055922-87EB-483D-8474-2C9330A0D922}" type="slidenum">
              <a:rPr lang="en-US" smtClean="0"/>
              <a:t>52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ectangle 2"/>
          <p:cNvSpPr/>
          <p:nvPr/>
        </p:nvSpPr>
        <p:spPr>
          <a:xfrm>
            <a:off x="3635896" y="5013176"/>
            <a:ext cx="1440160" cy="360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01010</a:t>
            </a:r>
            <a:endParaRPr lang="en-GB" dirty="0"/>
          </a:p>
        </p:txBody>
      </p:sp>
      <p:sp>
        <p:nvSpPr>
          <p:cNvPr id="8" name="Rectangle 7"/>
          <p:cNvSpPr/>
          <p:nvPr/>
        </p:nvSpPr>
        <p:spPr>
          <a:xfrm>
            <a:off x="5185048" y="5013176"/>
            <a:ext cx="1368152" cy="3600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10001</a:t>
            </a:r>
            <a:endParaRPr lang="en-GB" dirty="0"/>
          </a:p>
        </p:txBody>
      </p:sp>
      <p:sp>
        <p:nvSpPr>
          <p:cNvPr id="9" name="Rectangle 8"/>
          <p:cNvSpPr/>
          <p:nvPr/>
        </p:nvSpPr>
        <p:spPr>
          <a:xfrm>
            <a:off x="7308304" y="3861048"/>
            <a:ext cx="1512168" cy="15121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smtClean="0"/>
              <a:t>X = 10</a:t>
            </a:r>
          </a:p>
          <a:p>
            <a:pPr algn="ctr"/>
            <a:r>
              <a:rPr lang="en-GB" b="1" dirty="0" smtClean="0"/>
              <a:t>Y = -1</a:t>
            </a:r>
            <a:endParaRPr lang="en-GB" b="1" dirty="0"/>
          </a:p>
        </p:txBody>
      </p:sp>
    </p:spTree>
    <p:extLst>
      <p:ext uri="{BB962C8B-B14F-4D97-AF65-F5344CB8AC3E}">
        <p14:creationId xmlns:p14="http://schemas.microsoft.com/office/powerpoint/2010/main" val="6652679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CD215-2C14-40FF-8B1D-4664A5E7DE63}"/>
              </a:ext>
            </a:extLst>
          </p:cNvPr>
          <p:cNvSpPr>
            <a:spLocks noGrp="1"/>
          </p:cNvSpPr>
          <p:nvPr>
            <p:ph type="title"/>
          </p:nvPr>
        </p:nvSpPr>
        <p:spPr/>
        <p:txBody>
          <a:bodyPr>
            <a:normAutofit fontScale="90000"/>
          </a:bodyPr>
          <a:lstStyle/>
          <a:p>
            <a:r>
              <a:rPr lang="en-US" dirty="0" smtClean="0"/>
              <a:t>		Pros </a:t>
            </a:r>
            <a:r>
              <a:rPr lang="en-US" dirty="0"/>
              <a:t>and cons of Binary </a:t>
            </a:r>
            <a:r>
              <a:rPr lang="en-US" dirty="0" smtClean="0"/>
              <a:t>	encoding </a:t>
            </a:r>
            <a:r>
              <a:rPr lang="en-US" dirty="0"/>
              <a:t>scheme </a:t>
            </a:r>
            <a:endParaRPr lang="en-IN" dirty="0"/>
          </a:p>
        </p:txBody>
      </p:sp>
      <p:pic>
        <p:nvPicPr>
          <p:cNvPr id="6" name="Content Placeholder 5">
            <a:extLst>
              <a:ext uri="{FF2B5EF4-FFF2-40B4-BE49-F238E27FC236}">
                <a16:creationId xmlns:a16="http://schemas.microsoft.com/office/drawing/2014/main" id="{14E70A1C-10DB-4905-A07A-F0002CABCEBB}"/>
              </a:ext>
            </a:extLst>
          </p:cNvPr>
          <p:cNvPicPr>
            <a:picLocks noGrp="1" noChangeAspect="1"/>
          </p:cNvPicPr>
          <p:nvPr>
            <p:ph idx="1"/>
          </p:nvPr>
        </p:nvPicPr>
        <p:blipFill>
          <a:blip r:embed="rId2"/>
          <a:stretch>
            <a:fillRect/>
          </a:stretch>
        </p:blipFill>
        <p:spPr>
          <a:xfrm>
            <a:off x="1259632" y="1772816"/>
            <a:ext cx="7162676" cy="3528392"/>
          </a:xfrm>
          <a:prstGeom prst="rect">
            <a:avLst/>
          </a:prstGeom>
        </p:spPr>
      </p:pic>
      <p:sp>
        <p:nvSpPr>
          <p:cNvPr id="4" name="Footer Placeholder 3">
            <a:extLst>
              <a:ext uri="{FF2B5EF4-FFF2-40B4-BE49-F238E27FC236}">
                <a16:creationId xmlns:a16="http://schemas.microsoft.com/office/drawing/2014/main" id="{A7323E38-BCD2-473B-B883-3B1EBE51EE5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44C7847-AAD6-467B-B870-8AE5BC3529D5}"/>
              </a:ext>
            </a:extLst>
          </p:cNvPr>
          <p:cNvSpPr>
            <a:spLocks noGrp="1"/>
          </p:cNvSpPr>
          <p:nvPr>
            <p:ph type="sldNum" sz="quarter" idx="12"/>
          </p:nvPr>
        </p:nvSpPr>
        <p:spPr/>
        <p:txBody>
          <a:bodyPr/>
          <a:lstStyle/>
          <a:p>
            <a:fld id="{BB055922-87EB-483D-8474-2C9330A0D922}" type="slidenum">
              <a:rPr lang="en-US" smtClean="0"/>
              <a:t>53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6348249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271A-707E-4CCA-BCF0-8FFD6526E1D6}"/>
              </a:ext>
            </a:extLst>
          </p:cNvPr>
          <p:cNvSpPr>
            <a:spLocks noGrp="1"/>
          </p:cNvSpPr>
          <p:nvPr>
            <p:ph type="title"/>
          </p:nvPr>
        </p:nvSpPr>
        <p:spPr/>
        <p:txBody>
          <a:bodyPr/>
          <a:lstStyle/>
          <a:p>
            <a:r>
              <a:rPr lang="en-IN" dirty="0"/>
              <a:t>Real value encoding </a:t>
            </a:r>
          </a:p>
        </p:txBody>
      </p:sp>
      <p:pic>
        <p:nvPicPr>
          <p:cNvPr id="6" name="Content Placeholder 5">
            <a:extLst>
              <a:ext uri="{FF2B5EF4-FFF2-40B4-BE49-F238E27FC236}">
                <a16:creationId xmlns:a16="http://schemas.microsoft.com/office/drawing/2014/main" id="{D5AD80A6-3A80-4D44-AC85-5539980773FB}"/>
              </a:ext>
            </a:extLst>
          </p:cNvPr>
          <p:cNvPicPr>
            <a:picLocks noGrp="1" noChangeAspect="1"/>
          </p:cNvPicPr>
          <p:nvPr>
            <p:ph idx="1"/>
          </p:nvPr>
        </p:nvPicPr>
        <p:blipFill>
          <a:blip r:embed="rId2"/>
          <a:stretch>
            <a:fillRect/>
          </a:stretch>
        </p:blipFill>
        <p:spPr>
          <a:xfrm>
            <a:off x="1475656" y="1608552"/>
            <a:ext cx="7268167" cy="4052696"/>
          </a:xfrm>
          <a:prstGeom prst="rect">
            <a:avLst/>
          </a:prstGeom>
        </p:spPr>
      </p:pic>
      <p:sp>
        <p:nvSpPr>
          <p:cNvPr id="4" name="Footer Placeholder 3">
            <a:extLst>
              <a:ext uri="{FF2B5EF4-FFF2-40B4-BE49-F238E27FC236}">
                <a16:creationId xmlns:a16="http://schemas.microsoft.com/office/drawing/2014/main" id="{F004C74E-0DFD-420B-AE92-3DDFFB31249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F211288-B880-4E53-8662-4D53392AEE17}"/>
              </a:ext>
            </a:extLst>
          </p:cNvPr>
          <p:cNvSpPr>
            <a:spLocks noGrp="1"/>
          </p:cNvSpPr>
          <p:nvPr>
            <p:ph type="sldNum" sz="quarter" idx="12"/>
          </p:nvPr>
        </p:nvSpPr>
        <p:spPr/>
        <p:txBody>
          <a:bodyPr/>
          <a:lstStyle/>
          <a:p>
            <a:fld id="{BB055922-87EB-483D-8474-2C9330A0D922}" type="slidenum">
              <a:rPr lang="en-US" smtClean="0"/>
              <a:t>54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5780251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63A31-77B7-490A-BA15-787A06821408}"/>
              </a:ext>
            </a:extLst>
          </p:cNvPr>
          <p:cNvSpPr>
            <a:spLocks noGrp="1"/>
          </p:cNvSpPr>
          <p:nvPr>
            <p:ph type="title"/>
          </p:nvPr>
        </p:nvSpPr>
        <p:spPr/>
        <p:txBody>
          <a:bodyPr>
            <a:normAutofit fontScale="90000"/>
          </a:bodyPr>
          <a:lstStyle/>
          <a:p>
            <a:r>
              <a:rPr lang="en-US" dirty="0" smtClean="0"/>
              <a:t>	Real </a:t>
            </a:r>
            <a:r>
              <a:rPr lang="en-US" dirty="0"/>
              <a:t>value encoding with binary codes</a:t>
            </a:r>
            <a:endParaRPr lang="en-IN" dirty="0"/>
          </a:p>
        </p:txBody>
      </p:sp>
      <p:pic>
        <p:nvPicPr>
          <p:cNvPr id="6" name="Content Placeholder 5">
            <a:extLst>
              <a:ext uri="{FF2B5EF4-FFF2-40B4-BE49-F238E27FC236}">
                <a16:creationId xmlns:a16="http://schemas.microsoft.com/office/drawing/2014/main" id="{014111BA-E633-44C1-B8A0-DE912CE8EBD6}"/>
              </a:ext>
            </a:extLst>
          </p:cNvPr>
          <p:cNvPicPr>
            <a:picLocks noGrp="1" noChangeAspect="1"/>
          </p:cNvPicPr>
          <p:nvPr>
            <p:ph idx="1"/>
          </p:nvPr>
        </p:nvPicPr>
        <p:blipFill>
          <a:blip r:embed="rId2"/>
          <a:stretch>
            <a:fillRect/>
          </a:stretch>
        </p:blipFill>
        <p:spPr>
          <a:xfrm>
            <a:off x="1043608" y="1556793"/>
            <a:ext cx="7056784" cy="3628574"/>
          </a:xfrm>
          <a:prstGeom prst="rect">
            <a:avLst/>
          </a:prstGeom>
        </p:spPr>
      </p:pic>
      <p:sp>
        <p:nvSpPr>
          <p:cNvPr id="4" name="Footer Placeholder 3">
            <a:extLst>
              <a:ext uri="{FF2B5EF4-FFF2-40B4-BE49-F238E27FC236}">
                <a16:creationId xmlns:a16="http://schemas.microsoft.com/office/drawing/2014/main" id="{B9A442C7-49AF-4207-8221-4902C1313F2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D1A4C01-7FAD-4263-80C5-AEDAE03A5F40}"/>
              </a:ext>
            </a:extLst>
          </p:cNvPr>
          <p:cNvSpPr>
            <a:spLocks noGrp="1"/>
          </p:cNvSpPr>
          <p:nvPr>
            <p:ph type="sldNum" sz="quarter" idx="12"/>
          </p:nvPr>
        </p:nvSpPr>
        <p:spPr/>
        <p:txBody>
          <a:bodyPr/>
          <a:lstStyle/>
          <a:p>
            <a:fld id="{BB055922-87EB-483D-8474-2C9330A0D922}" type="slidenum">
              <a:rPr lang="en-US" smtClean="0"/>
              <a:t>55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5" y="274638"/>
            <a:ext cx="1755726" cy="1267559"/>
          </a:xfrm>
          <a:prstGeom prst="rect">
            <a:avLst/>
          </a:prstGeom>
        </p:spPr>
      </p:pic>
      <p:sp>
        <p:nvSpPr>
          <p:cNvPr id="3" name="Rounded Rectangle 2"/>
          <p:cNvSpPr/>
          <p:nvPr/>
        </p:nvSpPr>
        <p:spPr>
          <a:xfrm>
            <a:off x="6156176" y="2578992"/>
            <a:ext cx="2664296" cy="7920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Gives the number of binary digits that required for real value</a:t>
            </a:r>
            <a:endParaRPr lang="en-US" dirty="0"/>
          </a:p>
        </p:txBody>
      </p:sp>
      <p:sp>
        <p:nvSpPr>
          <p:cNvPr id="8" name="Left Arrow 7"/>
          <p:cNvSpPr/>
          <p:nvPr/>
        </p:nvSpPr>
        <p:spPr>
          <a:xfrm>
            <a:off x="5508104" y="2780928"/>
            <a:ext cx="648072" cy="216024"/>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284303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0F5B-EE3E-4C85-86D4-446551FE4822}"/>
              </a:ext>
            </a:extLst>
          </p:cNvPr>
          <p:cNvSpPr>
            <a:spLocks noGrp="1"/>
          </p:cNvSpPr>
          <p:nvPr>
            <p:ph type="title"/>
          </p:nvPr>
        </p:nvSpPr>
        <p:spPr/>
        <p:txBody>
          <a:bodyPr>
            <a:normAutofit fontScale="90000"/>
          </a:bodyPr>
          <a:lstStyle/>
          <a:p>
            <a:r>
              <a:rPr lang="en-US" dirty="0" smtClean="0"/>
              <a:t>		Real </a:t>
            </a:r>
            <a:r>
              <a:rPr lang="en-US" dirty="0"/>
              <a:t>value encoding: Illustration 1 </a:t>
            </a:r>
            <a:endParaRPr lang="en-IN" dirty="0"/>
          </a:p>
        </p:txBody>
      </p:sp>
      <p:pic>
        <p:nvPicPr>
          <p:cNvPr id="6" name="Content Placeholder 5">
            <a:extLst>
              <a:ext uri="{FF2B5EF4-FFF2-40B4-BE49-F238E27FC236}">
                <a16:creationId xmlns:a16="http://schemas.microsoft.com/office/drawing/2014/main" id="{C223B7F5-9F82-4425-AA4B-4678688F7B84}"/>
              </a:ext>
            </a:extLst>
          </p:cNvPr>
          <p:cNvPicPr>
            <a:picLocks noGrp="1" noChangeAspect="1"/>
          </p:cNvPicPr>
          <p:nvPr>
            <p:ph idx="1"/>
          </p:nvPr>
        </p:nvPicPr>
        <p:blipFill>
          <a:blip r:embed="rId2"/>
          <a:stretch>
            <a:fillRect/>
          </a:stretch>
        </p:blipFill>
        <p:spPr>
          <a:xfrm>
            <a:off x="209869" y="2211590"/>
            <a:ext cx="6336704" cy="3350808"/>
          </a:xfrm>
          <a:prstGeom prst="rect">
            <a:avLst/>
          </a:prstGeom>
        </p:spPr>
      </p:pic>
      <p:sp>
        <p:nvSpPr>
          <p:cNvPr id="4" name="Footer Placeholder 3">
            <a:extLst>
              <a:ext uri="{FF2B5EF4-FFF2-40B4-BE49-F238E27FC236}">
                <a16:creationId xmlns:a16="http://schemas.microsoft.com/office/drawing/2014/main" id="{F8ADEDE5-BB3C-44E9-A648-C604299A489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C279980-B1AD-4769-BE2C-ADAAD72816EF}"/>
              </a:ext>
            </a:extLst>
          </p:cNvPr>
          <p:cNvSpPr>
            <a:spLocks noGrp="1"/>
          </p:cNvSpPr>
          <p:nvPr>
            <p:ph type="sldNum" sz="quarter" idx="12"/>
          </p:nvPr>
        </p:nvSpPr>
        <p:spPr/>
        <p:txBody>
          <a:bodyPr/>
          <a:lstStyle/>
          <a:p>
            <a:fld id="{BB055922-87EB-483D-8474-2C9330A0D922}" type="slidenum">
              <a:rPr lang="en-US" smtClean="0"/>
              <a:t>56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12358"/>
            <a:ext cx="1755726" cy="1267559"/>
          </a:xfrm>
          <a:prstGeom prst="rect">
            <a:avLst/>
          </a:prstGeom>
        </p:spPr>
      </p:pic>
      <p:sp>
        <p:nvSpPr>
          <p:cNvPr id="3" name="Rectangle 2"/>
          <p:cNvSpPr/>
          <p:nvPr/>
        </p:nvSpPr>
        <p:spPr>
          <a:xfrm>
            <a:off x="6660232" y="3284984"/>
            <a:ext cx="2376264" cy="15121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X</a:t>
            </a:r>
            <a:r>
              <a:rPr lang="en-US" sz="800" dirty="0" smtClean="0"/>
              <a:t> </a:t>
            </a:r>
            <a:r>
              <a:rPr lang="en-US" sz="1000" dirty="0" smtClean="0"/>
              <a:t>L</a:t>
            </a:r>
            <a:r>
              <a:rPr lang="en-US" dirty="0" smtClean="0"/>
              <a:t>=20.1 </a:t>
            </a:r>
            <a:r>
              <a:rPr lang="en-US" dirty="0"/>
              <a:t>,</a:t>
            </a:r>
            <a:r>
              <a:rPr lang="en-US" dirty="0" smtClean="0"/>
              <a:t>X</a:t>
            </a:r>
            <a:r>
              <a:rPr lang="en-US" sz="1200" dirty="0" smtClean="0"/>
              <a:t>U</a:t>
            </a:r>
            <a:r>
              <a:rPr lang="en-US" dirty="0" smtClean="0"/>
              <a:t>=45.6 and n=6</a:t>
            </a:r>
          </a:p>
          <a:p>
            <a:pPr algn="ctr"/>
            <a:r>
              <a:rPr lang="en-US" dirty="0" smtClean="0"/>
              <a:t>Then ɛ=(46.6-20.1)/2^8</a:t>
            </a:r>
          </a:p>
          <a:p>
            <a:pPr algn="ctr"/>
            <a:r>
              <a:rPr lang="en-US" dirty="0" smtClean="0"/>
              <a:t>=.41</a:t>
            </a:r>
          </a:p>
          <a:p>
            <a:pPr algn="ctr"/>
            <a:endParaRPr lang="en-US" dirty="0"/>
          </a:p>
        </p:txBody>
      </p:sp>
    </p:spTree>
    <p:extLst>
      <p:ext uri="{BB962C8B-B14F-4D97-AF65-F5344CB8AC3E}">
        <p14:creationId xmlns:p14="http://schemas.microsoft.com/office/powerpoint/2010/main" val="10252100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020C-4565-4F8D-89F4-0FAEAF03B9FE}"/>
              </a:ext>
            </a:extLst>
          </p:cNvPr>
          <p:cNvSpPr>
            <a:spLocks noGrp="1"/>
          </p:cNvSpPr>
          <p:nvPr>
            <p:ph type="title"/>
          </p:nvPr>
        </p:nvSpPr>
        <p:spPr/>
        <p:txBody>
          <a:bodyPr>
            <a:normAutofit fontScale="90000"/>
          </a:bodyPr>
          <a:lstStyle/>
          <a:p>
            <a:r>
              <a:rPr lang="en-US" dirty="0" smtClean="0"/>
              <a:t>	Real </a:t>
            </a:r>
            <a:r>
              <a:rPr lang="en-US" dirty="0"/>
              <a:t>value encoding with binary codes </a:t>
            </a:r>
            <a:endParaRPr lang="en-IN" dirty="0"/>
          </a:p>
        </p:txBody>
      </p:sp>
      <p:pic>
        <p:nvPicPr>
          <p:cNvPr id="6" name="Content Placeholder 5">
            <a:extLst>
              <a:ext uri="{FF2B5EF4-FFF2-40B4-BE49-F238E27FC236}">
                <a16:creationId xmlns:a16="http://schemas.microsoft.com/office/drawing/2014/main" id="{2AF1A550-8C94-436A-ACD5-3E824EC134D1}"/>
              </a:ext>
            </a:extLst>
          </p:cNvPr>
          <p:cNvPicPr>
            <a:picLocks noGrp="1" noChangeAspect="1"/>
          </p:cNvPicPr>
          <p:nvPr>
            <p:ph idx="1"/>
          </p:nvPr>
        </p:nvPicPr>
        <p:blipFill>
          <a:blip r:embed="rId2"/>
          <a:stretch>
            <a:fillRect/>
          </a:stretch>
        </p:blipFill>
        <p:spPr>
          <a:xfrm>
            <a:off x="1403648" y="1700808"/>
            <a:ext cx="6900654" cy="3888432"/>
          </a:xfrm>
          <a:prstGeom prst="rect">
            <a:avLst/>
          </a:prstGeom>
        </p:spPr>
      </p:pic>
      <p:sp>
        <p:nvSpPr>
          <p:cNvPr id="4" name="Footer Placeholder 3">
            <a:extLst>
              <a:ext uri="{FF2B5EF4-FFF2-40B4-BE49-F238E27FC236}">
                <a16:creationId xmlns:a16="http://schemas.microsoft.com/office/drawing/2014/main" id="{DF79437B-B463-4514-9148-A03F3DA347F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2862A00-A0D8-4D82-946B-6147C4AED668}"/>
              </a:ext>
            </a:extLst>
          </p:cNvPr>
          <p:cNvSpPr>
            <a:spLocks noGrp="1"/>
          </p:cNvSpPr>
          <p:nvPr>
            <p:ph type="sldNum" sz="quarter" idx="12"/>
          </p:nvPr>
        </p:nvSpPr>
        <p:spPr/>
        <p:txBody>
          <a:bodyPr/>
          <a:lstStyle/>
          <a:p>
            <a:fld id="{BB055922-87EB-483D-8474-2C9330A0D922}" type="slidenum">
              <a:rPr lang="en-US" smtClean="0"/>
              <a:t>57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2" y="291664"/>
            <a:ext cx="1755726" cy="1267559"/>
          </a:xfrm>
          <a:prstGeom prst="rect">
            <a:avLst/>
          </a:prstGeom>
        </p:spPr>
      </p:pic>
    </p:spTree>
    <p:extLst>
      <p:ext uri="{BB962C8B-B14F-4D97-AF65-F5344CB8AC3E}">
        <p14:creationId xmlns:p14="http://schemas.microsoft.com/office/powerpoint/2010/main" val="2743119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BDB2-7993-4620-A901-6254D0C8A40D}"/>
              </a:ext>
            </a:extLst>
          </p:cNvPr>
          <p:cNvSpPr>
            <a:spLocks noGrp="1"/>
          </p:cNvSpPr>
          <p:nvPr>
            <p:ph type="title"/>
          </p:nvPr>
        </p:nvSpPr>
        <p:spPr/>
        <p:txBody>
          <a:bodyPr>
            <a:normAutofit fontScale="90000"/>
          </a:bodyPr>
          <a:lstStyle/>
          <a:p>
            <a:r>
              <a:rPr lang="en-US" dirty="0" smtClean="0"/>
              <a:t>		Real </a:t>
            </a:r>
            <a:r>
              <a:rPr lang="en-US" dirty="0"/>
              <a:t>value encoding: Illustration 2</a:t>
            </a:r>
            <a:endParaRPr lang="en-IN" dirty="0"/>
          </a:p>
        </p:txBody>
      </p:sp>
      <p:pic>
        <p:nvPicPr>
          <p:cNvPr id="6" name="Content Placeholder 5">
            <a:extLst>
              <a:ext uri="{FF2B5EF4-FFF2-40B4-BE49-F238E27FC236}">
                <a16:creationId xmlns:a16="http://schemas.microsoft.com/office/drawing/2014/main" id="{C5A7BC3E-E815-4E28-B7A7-0AB7AFF273B9}"/>
              </a:ext>
            </a:extLst>
          </p:cNvPr>
          <p:cNvPicPr>
            <a:picLocks noGrp="1" noChangeAspect="1"/>
          </p:cNvPicPr>
          <p:nvPr>
            <p:ph idx="1"/>
          </p:nvPr>
        </p:nvPicPr>
        <p:blipFill>
          <a:blip r:embed="rId2"/>
          <a:stretch>
            <a:fillRect/>
          </a:stretch>
        </p:blipFill>
        <p:spPr>
          <a:xfrm>
            <a:off x="1475656" y="1988840"/>
            <a:ext cx="6120680" cy="3312367"/>
          </a:xfrm>
          <a:prstGeom prst="rect">
            <a:avLst/>
          </a:prstGeom>
        </p:spPr>
      </p:pic>
      <p:sp>
        <p:nvSpPr>
          <p:cNvPr id="4" name="Footer Placeholder 3">
            <a:extLst>
              <a:ext uri="{FF2B5EF4-FFF2-40B4-BE49-F238E27FC236}">
                <a16:creationId xmlns:a16="http://schemas.microsoft.com/office/drawing/2014/main" id="{420197BC-5239-46E8-9014-88FF6416DFC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06C62F7-AC5A-408F-8820-8EAEB2BCDABA}"/>
              </a:ext>
            </a:extLst>
          </p:cNvPr>
          <p:cNvSpPr>
            <a:spLocks noGrp="1"/>
          </p:cNvSpPr>
          <p:nvPr>
            <p:ph type="sldNum" sz="quarter" idx="12"/>
          </p:nvPr>
        </p:nvSpPr>
        <p:spPr/>
        <p:txBody>
          <a:bodyPr/>
          <a:lstStyle/>
          <a:p>
            <a:fld id="{BB055922-87EB-483D-8474-2C9330A0D922}" type="slidenum">
              <a:rPr lang="en-US" smtClean="0"/>
              <a:t>58</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5381892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6CAB-F685-4C58-8B08-E051FCC23D22}"/>
              </a:ext>
            </a:extLst>
          </p:cNvPr>
          <p:cNvSpPr>
            <a:spLocks noGrp="1"/>
          </p:cNvSpPr>
          <p:nvPr>
            <p:ph type="title"/>
          </p:nvPr>
        </p:nvSpPr>
        <p:spPr/>
        <p:txBody>
          <a:bodyPr/>
          <a:lstStyle/>
          <a:p>
            <a:r>
              <a:rPr lang="en-IN" dirty="0"/>
              <a:t>Order Encoding</a:t>
            </a:r>
          </a:p>
        </p:txBody>
      </p:sp>
      <p:pic>
        <p:nvPicPr>
          <p:cNvPr id="6" name="Content Placeholder 5">
            <a:extLst>
              <a:ext uri="{FF2B5EF4-FFF2-40B4-BE49-F238E27FC236}">
                <a16:creationId xmlns:a16="http://schemas.microsoft.com/office/drawing/2014/main" id="{AEDA3681-CCDB-46E7-9B92-3F0C6688D199}"/>
              </a:ext>
            </a:extLst>
          </p:cNvPr>
          <p:cNvPicPr>
            <a:picLocks noGrp="1" noChangeAspect="1"/>
          </p:cNvPicPr>
          <p:nvPr>
            <p:ph idx="1"/>
          </p:nvPr>
        </p:nvPicPr>
        <p:blipFill>
          <a:blip r:embed="rId2"/>
          <a:stretch>
            <a:fillRect/>
          </a:stretch>
        </p:blipFill>
        <p:spPr>
          <a:xfrm>
            <a:off x="1691680" y="1700808"/>
            <a:ext cx="6048672" cy="3522661"/>
          </a:xfrm>
          <a:prstGeom prst="rect">
            <a:avLst/>
          </a:prstGeom>
        </p:spPr>
      </p:pic>
      <p:sp>
        <p:nvSpPr>
          <p:cNvPr id="4" name="Footer Placeholder 3">
            <a:extLst>
              <a:ext uri="{FF2B5EF4-FFF2-40B4-BE49-F238E27FC236}">
                <a16:creationId xmlns:a16="http://schemas.microsoft.com/office/drawing/2014/main" id="{846A1795-F757-4E40-AC4A-8E2F0D6BB69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9AA86F8-9D21-4323-8622-7E2819183CD6}"/>
              </a:ext>
            </a:extLst>
          </p:cNvPr>
          <p:cNvSpPr>
            <a:spLocks noGrp="1"/>
          </p:cNvSpPr>
          <p:nvPr>
            <p:ph type="sldNum" sz="quarter" idx="12"/>
          </p:nvPr>
        </p:nvSpPr>
        <p:spPr/>
        <p:txBody>
          <a:bodyPr/>
          <a:lstStyle/>
          <a:p>
            <a:fld id="{BB055922-87EB-483D-8474-2C9330A0D922}" type="slidenum">
              <a:rPr lang="en-US" smtClean="0"/>
              <a:t>59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87249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5EDFB9-CDB7-4953-9524-260EA764B926}"/>
              </a:ext>
            </a:extLst>
          </p:cNvPr>
          <p:cNvPicPr>
            <a:picLocks noGrp="1" noChangeAspect="1"/>
          </p:cNvPicPr>
          <p:nvPr>
            <p:ph idx="1"/>
          </p:nvPr>
        </p:nvPicPr>
        <p:blipFill>
          <a:blip r:embed="rId2"/>
          <a:stretch>
            <a:fillRect/>
          </a:stretch>
        </p:blipFill>
        <p:spPr>
          <a:xfrm>
            <a:off x="827584" y="1639529"/>
            <a:ext cx="5328591" cy="4659632"/>
          </a:xfrm>
          <a:prstGeom prst="rect">
            <a:avLst/>
          </a:prstGeom>
        </p:spPr>
      </p:pic>
      <p:sp>
        <p:nvSpPr>
          <p:cNvPr id="4" name="Footer Placeholder 3">
            <a:extLst>
              <a:ext uri="{FF2B5EF4-FFF2-40B4-BE49-F238E27FC236}">
                <a16:creationId xmlns:a16="http://schemas.microsoft.com/office/drawing/2014/main" id="{66DA15A6-427C-4271-A178-7753DBE37B1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DB74716-5AC7-4E9E-A041-4DD686841B5A}"/>
              </a:ext>
            </a:extLst>
          </p:cNvPr>
          <p:cNvSpPr>
            <a:spLocks noGrp="1"/>
          </p:cNvSpPr>
          <p:nvPr>
            <p:ph type="sldNum" sz="quarter" idx="12"/>
          </p:nvPr>
        </p:nvSpPr>
        <p:spPr/>
        <p:txBody>
          <a:bodyPr/>
          <a:lstStyle/>
          <a:p>
            <a:fld id="{BB055922-87EB-483D-8474-2C9330A0D922}" type="slidenum">
              <a:rPr lang="en-US" smtClean="0"/>
              <a:t>6</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ectangle 2"/>
          <p:cNvSpPr/>
          <p:nvPr/>
        </p:nvSpPr>
        <p:spPr>
          <a:xfrm>
            <a:off x="6283031" y="1876478"/>
            <a:ext cx="2604628" cy="4401205"/>
          </a:xfrm>
          <a:prstGeom prst="rect">
            <a:avLst/>
          </a:prstGeom>
        </p:spPr>
        <p:txBody>
          <a:bodyPr wrap="square">
            <a:spAutoFit/>
          </a:bodyPr>
          <a:lstStyle/>
          <a:p>
            <a:pPr algn="just"/>
            <a:r>
              <a:rPr lang="en-GB" sz="2000" b="1" dirty="0" smtClean="0">
                <a:solidFill>
                  <a:srgbClr val="040C28"/>
                </a:solidFill>
                <a:latin typeface="Times New Roman" panose="02020603050405020304" pitchFamily="18" charset="0"/>
                <a:cs typeface="Times New Roman" panose="02020603050405020304" pitchFamily="18" charset="0"/>
              </a:rPr>
              <a:t>Biometric Trait:-</a:t>
            </a:r>
          </a:p>
          <a:p>
            <a:pPr algn="just"/>
            <a:r>
              <a:rPr lang="en-GB" sz="2000" dirty="0" smtClean="0">
                <a:solidFill>
                  <a:srgbClr val="040C28"/>
                </a:solidFill>
                <a:latin typeface="Times New Roman" panose="02020603050405020304" pitchFamily="18" charset="0"/>
                <a:cs typeface="Times New Roman" panose="02020603050405020304" pitchFamily="18" charset="0"/>
              </a:rPr>
              <a:t>Face</a:t>
            </a:r>
            <a:r>
              <a:rPr lang="en-GB" sz="2000" dirty="0">
                <a:solidFill>
                  <a:srgbClr val="040C28"/>
                </a:solidFill>
                <a:latin typeface="Times New Roman" panose="02020603050405020304" pitchFamily="18" charset="0"/>
                <a:cs typeface="Times New Roman" panose="02020603050405020304" pitchFamily="18" charset="0"/>
              </a:rPr>
              <a:t>, fingerprint, hand geometry, palm print, iris, voice, signature, gait, and keystroke dynamics</a:t>
            </a:r>
            <a:r>
              <a:rPr lang="en-GB" sz="2000" dirty="0">
                <a:solidFill>
                  <a:srgbClr val="202124"/>
                </a:solidFill>
                <a:latin typeface="Times New Roman" panose="02020603050405020304" pitchFamily="18" charset="0"/>
                <a:cs typeface="Times New Roman" panose="02020603050405020304" pitchFamily="18" charset="0"/>
              </a:rPr>
              <a:t> are </a:t>
            </a:r>
            <a:r>
              <a:rPr lang="en-GB" sz="2000" dirty="0">
                <a:solidFill>
                  <a:srgbClr val="FF0000"/>
                </a:solidFill>
                <a:latin typeface="Times New Roman" panose="02020603050405020304" pitchFamily="18" charset="0"/>
                <a:cs typeface="Times New Roman" panose="02020603050405020304" pitchFamily="18" charset="0"/>
              </a:rPr>
              <a:t>examples of biometric </a:t>
            </a:r>
            <a:r>
              <a:rPr lang="en-GB" sz="2000" dirty="0" smtClean="0">
                <a:solidFill>
                  <a:srgbClr val="FF0000"/>
                </a:solidFill>
                <a:latin typeface="Times New Roman" panose="02020603050405020304" pitchFamily="18" charset="0"/>
                <a:cs typeface="Times New Roman" panose="02020603050405020304" pitchFamily="18" charset="0"/>
              </a:rPr>
              <a:t>traits</a:t>
            </a:r>
            <a:r>
              <a:rPr lang="en-GB" sz="2000" dirty="0" smtClean="0">
                <a:solidFill>
                  <a:srgbClr val="202124"/>
                </a:solidFill>
                <a:latin typeface="Times New Roman" panose="02020603050405020304" pitchFamily="18" charset="0"/>
                <a:cs typeface="Times New Roman" panose="02020603050405020304" pitchFamily="18" charset="0"/>
              </a:rPr>
              <a:t>. In </a:t>
            </a:r>
            <a:r>
              <a:rPr lang="en-GB" sz="2000" dirty="0">
                <a:solidFill>
                  <a:srgbClr val="202124"/>
                </a:solidFill>
                <a:latin typeface="Times New Roman" panose="02020603050405020304" pitchFamily="18" charset="0"/>
                <a:cs typeface="Times New Roman" panose="02020603050405020304" pitchFamily="18" charset="0"/>
              </a:rPr>
              <a:t>the context of a given system and application, the presentation of a user's biometric feature involves both biological and </a:t>
            </a:r>
            <a:r>
              <a:rPr lang="en-GB" sz="2000" dirty="0" smtClean="0">
                <a:solidFill>
                  <a:srgbClr val="202124"/>
                </a:solidFill>
                <a:latin typeface="Times New Roman" panose="02020603050405020304" pitchFamily="18" charset="0"/>
                <a:cs typeface="Times New Roman" panose="02020603050405020304" pitchFamily="18" charset="0"/>
              </a:rPr>
              <a:t>behavioural </a:t>
            </a:r>
            <a:r>
              <a:rPr lang="en-GB" sz="2000" dirty="0">
                <a:solidFill>
                  <a:srgbClr val="202124"/>
                </a:solidFill>
                <a:latin typeface="Times New Roman" panose="02020603050405020304" pitchFamily="18" charset="0"/>
                <a:cs typeface="Times New Roman" panose="02020603050405020304" pitchFamily="18" charset="0"/>
              </a:rPr>
              <a:t>aspects.</a:t>
            </a:r>
            <a:endParaRPr lang="en-GB" sz="20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05D580CF-74BC-4A8A-AE97-BFF0C7AF92A8}"/>
              </a:ext>
            </a:extLst>
          </p:cNvPr>
          <p:cNvSpPr txBox="1">
            <a:spLocks/>
          </p:cNvSpPr>
          <p:nvPr/>
        </p:nvSpPr>
        <p:spPr>
          <a:xfrm>
            <a:off x="2252579" y="69343"/>
            <a:ext cx="6635080" cy="157018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Times New Roman" panose="02020603050405020304" pitchFamily="18" charset="0"/>
                <a:cs typeface="Times New Roman" panose="02020603050405020304" pitchFamily="18" charset="0"/>
              </a:rPr>
              <a:t>A Brief Account on Genetics:- Genetic </a:t>
            </a:r>
            <a:r>
              <a:rPr lang="en-US" dirty="0">
                <a:latin typeface="Times New Roman" panose="02020603050405020304" pitchFamily="18" charset="0"/>
                <a:cs typeface="Times New Roman" panose="02020603050405020304" pitchFamily="18" charset="0"/>
              </a:rPr>
              <a:t>Code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78433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8C3C-E1F3-41AF-824A-7BA561C56A5A}"/>
              </a:ext>
            </a:extLst>
          </p:cNvPr>
          <p:cNvSpPr>
            <a:spLocks noGrp="1"/>
          </p:cNvSpPr>
          <p:nvPr>
            <p:ph type="title"/>
          </p:nvPr>
        </p:nvSpPr>
        <p:spPr/>
        <p:txBody>
          <a:bodyPr/>
          <a:lstStyle/>
          <a:p>
            <a:r>
              <a:rPr lang="en-IN" dirty="0" smtClean="0"/>
              <a:t>	Order </a:t>
            </a:r>
            <a:r>
              <a:rPr lang="en-IN" dirty="0"/>
              <a:t>Encoding for TSP</a:t>
            </a:r>
          </a:p>
        </p:txBody>
      </p:sp>
      <p:pic>
        <p:nvPicPr>
          <p:cNvPr id="6" name="Content Placeholder 5">
            <a:extLst>
              <a:ext uri="{FF2B5EF4-FFF2-40B4-BE49-F238E27FC236}">
                <a16:creationId xmlns:a16="http://schemas.microsoft.com/office/drawing/2014/main" id="{94D4CE29-1C09-4763-973D-CAFDBF9EE401}"/>
              </a:ext>
            </a:extLst>
          </p:cNvPr>
          <p:cNvPicPr>
            <a:picLocks noGrp="1" noChangeAspect="1"/>
          </p:cNvPicPr>
          <p:nvPr>
            <p:ph idx="1"/>
          </p:nvPr>
        </p:nvPicPr>
        <p:blipFill>
          <a:blip r:embed="rId2"/>
          <a:stretch>
            <a:fillRect/>
          </a:stretch>
        </p:blipFill>
        <p:spPr>
          <a:xfrm>
            <a:off x="1259632" y="1700809"/>
            <a:ext cx="6264696" cy="3598868"/>
          </a:xfrm>
          <a:prstGeom prst="rect">
            <a:avLst/>
          </a:prstGeom>
        </p:spPr>
      </p:pic>
      <p:sp>
        <p:nvSpPr>
          <p:cNvPr id="4" name="Footer Placeholder 3">
            <a:extLst>
              <a:ext uri="{FF2B5EF4-FFF2-40B4-BE49-F238E27FC236}">
                <a16:creationId xmlns:a16="http://schemas.microsoft.com/office/drawing/2014/main" id="{BE57B1FE-E57B-40D3-87D4-9F5A6B8DC9E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B3800446-3FEF-46D0-9AF2-66A041C1A5AE}"/>
              </a:ext>
            </a:extLst>
          </p:cNvPr>
          <p:cNvSpPr>
            <a:spLocks noGrp="1"/>
          </p:cNvSpPr>
          <p:nvPr>
            <p:ph type="sldNum" sz="quarter" idx="12"/>
          </p:nvPr>
        </p:nvSpPr>
        <p:spPr/>
        <p:txBody>
          <a:bodyPr/>
          <a:lstStyle/>
          <a:p>
            <a:fld id="{BB055922-87EB-483D-8474-2C9330A0D922}" type="slidenum">
              <a:rPr lang="en-US" smtClean="0"/>
              <a:t>60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0102803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FE0C-44AB-4C8F-B4FC-4B96E78CED33}"/>
              </a:ext>
            </a:extLst>
          </p:cNvPr>
          <p:cNvSpPr>
            <a:spLocks noGrp="1"/>
          </p:cNvSpPr>
          <p:nvPr>
            <p:ph type="title"/>
          </p:nvPr>
        </p:nvSpPr>
        <p:spPr/>
        <p:txBody>
          <a:bodyPr/>
          <a:lstStyle/>
          <a:p>
            <a:r>
              <a:rPr lang="en-US" dirty="0" smtClean="0"/>
              <a:t>	A </a:t>
            </a:r>
            <a:r>
              <a:rPr lang="en-US" dirty="0"/>
              <a:t>small instance of the TSP</a:t>
            </a:r>
            <a:endParaRPr lang="en-IN" dirty="0"/>
          </a:p>
        </p:txBody>
      </p:sp>
      <p:pic>
        <p:nvPicPr>
          <p:cNvPr id="6" name="Content Placeholder 5">
            <a:extLst>
              <a:ext uri="{FF2B5EF4-FFF2-40B4-BE49-F238E27FC236}">
                <a16:creationId xmlns:a16="http://schemas.microsoft.com/office/drawing/2014/main" id="{063F8147-825F-4C1C-B0CD-C33872BC3CFB}"/>
              </a:ext>
            </a:extLst>
          </p:cNvPr>
          <p:cNvPicPr>
            <a:picLocks noGrp="1" noChangeAspect="1"/>
          </p:cNvPicPr>
          <p:nvPr>
            <p:ph idx="1"/>
          </p:nvPr>
        </p:nvPicPr>
        <p:blipFill>
          <a:blip r:embed="rId2"/>
          <a:stretch>
            <a:fillRect/>
          </a:stretch>
        </p:blipFill>
        <p:spPr>
          <a:xfrm>
            <a:off x="1331640" y="1700808"/>
            <a:ext cx="6192688" cy="3427403"/>
          </a:xfrm>
          <a:prstGeom prst="rect">
            <a:avLst/>
          </a:prstGeom>
        </p:spPr>
      </p:pic>
      <p:sp>
        <p:nvSpPr>
          <p:cNvPr id="4" name="Footer Placeholder 3">
            <a:extLst>
              <a:ext uri="{FF2B5EF4-FFF2-40B4-BE49-F238E27FC236}">
                <a16:creationId xmlns:a16="http://schemas.microsoft.com/office/drawing/2014/main" id="{411528E8-15A9-48DB-AD30-34A3EBB22C4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8AAC6D0-57BE-40B7-B2F1-6D0D5946D29C}"/>
              </a:ext>
            </a:extLst>
          </p:cNvPr>
          <p:cNvSpPr>
            <a:spLocks noGrp="1"/>
          </p:cNvSpPr>
          <p:nvPr>
            <p:ph type="sldNum" sz="quarter" idx="12"/>
          </p:nvPr>
        </p:nvSpPr>
        <p:spPr/>
        <p:txBody>
          <a:bodyPr/>
          <a:lstStyle/>
          <a:p>
            <a:fld id="{BB055922-87EB-483D-8474-2C9330A0D922}" type="slidenum">
              <a:rPr lang="en-US" smtClean="0"/>
              <a:t>61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212358"/>
            <a:ext cx="1755726" cy="1267559"/>
          </a:xfrm>
          <a:prstGeom prst="rect">
            <a:avLst/>
          </a:prstGeom>
        </p:spPr>
      </p:pic>
    </p:spTree>
    <p:extLst>
      <p:ext uri="{BB962C8B-B14F-4D97-AF65-F5344CB8AC3E}">
        <p14:creationId xmlns:p14="http://schemas.microsoft.com/office/powerpoint/2010/main" val="18976612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589F-F10D-40FE-8B11-4393F80D93D2}"/>
              </a:ext>
            </a:extLst>
          </p:cNvPr>
          <p:cNvSpPr>
            <a:spLocks noGrp="1"/>
          </p:cNvSpPr>
          <p:nvPr>
            <p:ph type="title"/>
          </p:nvPr>
        </p:nvSpPr>
        <p:spPr/>
        <p:txBody>
          <a:bodyPr/>
          <a:lstStyle/>
          <a:p>
            <a:r>
              <a:rPr lang="en-IN" dirty="0"/>
              <a:t>Defining the TSP</a:t>
            </a:r>
          </a:p>
        </p:txBody>
      </p:sp>
      <p:pic>
        <p:nvPicPr>
          <p:cNvPr id="6" name="Content Placeholder 5">
            <a:extLst>
              <a:ext uri="{FF2B5EF4-FFF2-40B4-BE49-F238E27FC236}">
                <a16:creationId xmlns:a16="http://schemas.microsoft.com/office/drawing/2014/main" id="{DC82264D-4E51-45DC-A0E8-030971C0C5ED}"/>
              </a:ext>
            </a:extLst>
          </p:cNvPr>
          <p:cNvPicPr>
            <a:picLocks noGrp="1" noChangeAspect="1"/>
          </p:cNvPicPr>
          <p:nvPr>
            <p:ph idx="1"/>
          </p:nvPr>
        </p:nvPicPr>
        <p:blipFill>
          <a:blip r:embed="rId2"/>
          <a:stretch>
            <a:fillRect/>
          </a:stretch>
        </p:blipFill>
        <p:spPr>
          <a:xfrm>
            <a:off x="1403648" y="1772816"/>
            <a:ext cx="6048672" cy="3469705"/>
          </a:xfrm>
          <a:prstGeom prst="rect">
            <a:avLst/>
          </a:prstGeom>
        </p:spPr>
      </p:pic>
      <p:sp>
        <p:nvSpPr>
          <p:cNvPr id="4" name="Footer Placeholder 3">
            <a:extLst>
              <a:ext uri="{FF2B5EF4-FFF2-40B4-BE49-F238E27FC236}">
                <a16:creationId xmlns:a16="http://schemas.microsoft.com/office/drawing/2014/main" id="{B2E61B14-A7BF-41FE-9DF8-6AEE30BA692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DA7401F-52A6-48A7-AE6A-42CBC3C6142E}"/>
              </a:ext>
            </a:extLst>
          </p:cNvPr>
          <p:cNvSpPr>
            <a:spLocks noGrp="1"/>
          </p:cNvSpPr>
          <p:nvPr>
            <p:ph type="sldNum" sz="quarter" idx="12"/>
          </p:nvPr>
        </p:nvSpPr>
        <p:spPr/>
        <p:txBody>
          <a:bodyPr/>
          <a:lstStyle/>
          <a:p>
            <a:fld id="{BB055922-87EB-483D-8474-2C9330A0D922}" type="slidenum">
              <a:rPr lang="en-US" smtClean="0"/>
              <a:t>62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254698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D5A7-3073-4C4B-BE3B-E4E917E2083B}"/>
              </a:ext>
            </a:extLst>
          </p:cNvPr>
          <p:cNvSpPr>
            <a:spLocks noGrp="1"/>
          </p:cNvSpPr>
          <p:nvPr>
            <p:ph type="title"/>
          </p:nvPr>
        </p:nvSpPr>
        <p:spPr/>
        <p:txBody>
          <a:bodyPr/>
          <a:lstStyle/>
          <a:p>
            <a:r>
              <a:rPr lang="en-IN" dirty="0"/>
              <a:t>Tree encoding </a:t>
            </a:r>
          </a:p>
        </p:txBody>
      </p:sp>
      <p:pic>
        <p:nvPicPr>
          <p:cNvPr id="6" name="Content Placeholder 5">
            <a:extLst>
              <a:ext uri="{FF2B5EF4-FFF2-40B4-BE49-F238E27FC236}">
                <a16:creationId xmlns:a16="http://schemas.microsoft.com/office/drawing/2014/main" id="{9269D3AB-1A98-4803-9A40-45E19BDC9373}"/>
              </a:ext>
            </a:extLst>
          </p:cNvPr>
          <p:cNvPicPr>
            <a:picLocks noGrp="1" noChangeAspect="1"/>
          </p:cNvPicPr>
          <p:nvPr>
            <p:ph idx="1"/>
          </p:nvPr>
        </p:nvPicPr>
        <p:blipFill>
          <a:blip r:embed="rId2"/>
          <a:stretch>
            <a:fillRect/>
          </a:stretch>
        </p:blipFill>
        <p:spPr>
          <a:xfrm>
            <a:off x="1547664" y="1844825"/>
            <a:ext cx="6264695" cy="3249094"/>
          </a:xfrm>
          <a:prstGeom prst="rect">
            <a:avLst/>
          </a:prstGeom>
        </p:spPr>
      </p:pic>
      <p:sp>
        <p:nvSpPr>
          <p:cNvPr id="4" name="Footer Placeholder 3">
            <a:extLst>
              <a:ext uri="{FF2B5EF4-FFF2-40B4-BE49-F238E27FC236}">
                <a16:creationId xmlns:a16="http://schemas.microsoft.com/office/drawing/2014/main" id="{119C8A0E-D26E-4906-97D1-42A202F8ACC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0AE69A1-EC2F-43B8-B326-A5B4B6370FEB}"/>
              </a:ext>
            </a:extLst>
          </p:cNvPr>
          <p:cNvSpPr>
            <a:spLocks noGrp="1"/>
          </p:cNvSpPr>
          <p:nvPr>
            <p:ph type="sldNum" sz="quarter" idx="12"/>
          </p:nvPr>
        </p:nvSpPr>
        <p:spPr/>
        <p:txBody>
          <a:bodyPr/>
          <a:lstStyle/>
          <a:p>
            <a:fld id="{BB055922-87EB-483D-8474-2C9330A0D922}" type="slidenum">
              <a:rPr lang="en-US" smtClean="0"/>
              <a:t>63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1464145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Tree Coding: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628800"/>
            <a:ext cx="6408711" cy="4608512"/>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7406771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MCQ</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sz="2000" dirty="0" smtClean="0">
                <a:latin typeface="Times New Roman" panose="02020603050405020304" pitchFamily="18" charset="0"/>
                <a:cs typeface="Times New Roman" panose="02020603050405020304" pitchFamily="18" charset="0"/>
              </a:rPr>
              <a:t>1.Tree Encoding is a…</a:t>
            </a:r>
          </a:p>
          <a:p>
            <a:pPr marL="0" indent="0">
              <a:buNone/>
            </a:pPr>
            <a:r>
              <a:rPr lang="en-GB" sz="1800" dirty="0" smtClean="0">
                <a:latin typeface="Times New Roman" panose="02020603050405020304" pitchFamily="18" charset="0"/>
                <a:cs typeface="Times New Roman" panose="02020603050405020304" pitchFamily="18" charset="0"/>
              </a:rPr>
              <a:t>(</a:t>
            </a:r>
            <a:r>
              <a:rPr lang="en-GB" sz="1800" dirty="0" err="1" smtClean="0">
                <a:latin typeface="Times New Roman" panose="02020603050405020304" pitchFamily="18" charset="0"/>
                <a:cs typeface="Times New Roman" panose="02020603050405020304" pitchFamily="18" charset="0"/>
              </a:rPr>
              <a:t>i</a:t>
            </a:r>
            <a:r>
              <a:rPr lang="en-GB" sz="1800" dirty="0" smtClean="0">
                <a:latin typeface="Times New Roman" panose="02020603050405020304" pitchFamily="18" charset="0"/>
                <a:cs typeface="Times New Roman" panose="02020603050405020304" pitchFamily="18" charset="0"/>
              </a:rPr>
              <a:t>)A solution is encoded in binary tree form   (ii)A </a:t>
            </a:r>
            <a:r>
              <a:rPr lang="en-GB" sz="1800" dirty="0">
                <a:latin typeface="Times New Roman" panose="02020603050405020304" pitchFamily="18" charset="0"/>
                <a:cs typeface="Times New Roman" panose="02020603050405020304" pitchFamily="18" charset="0"/>
              </a:rPr>
              <a:t>solution is encoded in </a:t>
            </a:r>
            <a:r>
              <a:rPr lang="en-GB" sz="1800" dirty="0" smtClean="0">
                <a:latin typeface="Times New Roman" panose="02020603050405020304" pitchFamily="18" charset="0"/>
                <a:cs typeface="Times New Roman" panose="02020603050405020304" pitchFamily="18" charset="0"/>
              </a:rPr>
              <a:t>list form </a:t>
            </a:r>
          </a:p>
          <a:p>
            <a:pPr marL="0" indent="0">
              <a:buNone/>
            </a:pPr>
            <a:r>
              <a:rPr lang="en-GB" sz="2000" dirty="0" smtClean="0">
                <a:latin typeface="Times New Roman" panose="02020603050405020304" pitchFamily="18" charset="0"/>
                <a:cs typeface="Times New Roman" panose="02020603050405020304" pitchFamily="18" charset="0"/>
              </a:rPr>
              <a:t>(iii)</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solution is encoded in </a:t>
            </a:r>
            <a:r>
              <a:rPr lang="en-GB" sz="2000" dirty="0" smtClean="0">
                <a:latin typeface="Times New Roman" panose="02020603050405020304" pitchFamily="18" charset="0"/>
                <a:cs typeface="Times New Roman" panose="02020603050405020304" pitchFamily="18" charset="0"/>
              </a:rPr>
              <a:t>array form   (iv)</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All</a:t>
            </a:r>
          </a:p>
          <a:p>
            <a:pPr marL="0" indent="0">
              <a:buNone/>
            </a:pPr>
            <a:r>
              <a:rPr lang="en-GB" sz="2000" dirty="0" smtClean="0">
                <a:latin typeface="Times New Roman" panose="02020603050405020304" pitchFamily="18" charset="0"/>
                <a:cs typeface="Times New Roman" panose="02020603050405020304" pitchFamily="18" charset="0"/>
              </a:rPr>
              <a:t>Ans:-(i)</a:t>
            </a:r>
          </a:p>
          <a:p>
            <a:pPr marL="0" indent="0">
              <a:buNone/>
            </a:pPr>
            <a:r>
              <a:rPr lang="en-GB" sz="2000" dirty="0" smtClean="0">
                <a:latin typeface="Times New Roman" panose="02020603050405020304" pitchFamily="18" charset="0"/>
                <a:cs typeface="Times New Roman" panose="02020603050405020304" pitchFamily="18" charset="0"/>
              </a:rPr>
              <a:t>2.What is sequence of  In-order in given tree using tree encoding?</a:t>
            </a:r>
          </a:p>
          <a:p>
            <a:pPr marL="0" indent="0">
              <a:buNone/>
            </a:pP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  B,D,A,E,F,C,G</a:t>
            </a:r>
          </a:p>
          <a:p>
            <a:pPr marL="0" indent="0">
              <a:buNone/>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                                                          (ii) D,B,A,E,F,C,G</a:t>
            </a:r>
          </a:p>
          <a:p>
            <a:pPr marL="0" indent="0">
              <a:buNone/>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                                                          (iii)D,B,E,A,F,C,G</a:t>
            </a:r>
          </a:p>
          <a:p>
            <a:pPr marL="0" indent="0">
              <a:buNone/>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                                                          (iv)D,B,E,A,F,C,G</a:t>
            </a:r>
          </a:p>
          <a:p>
            <a:pPr marL="0" indent="0">
              <a:buNone/>
            </a:pP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                                                      </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sym typeface="Wingdings" panose="05000000000000000000" pitchFamily="2" charset="2"/>
              </a:rPr>
              <a:t>: - </a:t>
            </a:r>
            <a:r>
              <a:rPr lang="en-GB" sz="2000" dirty="0">
                <a:latin typeface="Times New Roman" panose="02020603050405020304" pitchFamily="18" charset="0"/>
                <a:cs typeface="Times New Roman" panose="02020603050405020304" pitchFamily="18" charset="0"/>
              </a:rPr>
              <a:t>(iv)D,B,E,A,F,C,G</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84" y="3573016"/>
            <a:ext cx="2676525" cy="2160240"/>
          </a:xfrm>
          <a:prstGeom prst="rect">
            <a:avLst/>
          </a:prstGeom>
        </p:spPr>
      </p:pic>
      <p:sp>
        <p:nvSpPr>
          <p:cNvPr id="9" name="Rectangle 8"/>
          <p:cNvSpPr/>
          <p:nvPr/>
        </p:nvSpPr>
        <p:spPr>
          <a:xfrm>
            <a:off x="1034918" y="5373216"/>
            <a:ext cx="2304256" cy="36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651976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928" y="274638"/>
            <a:ext cx="4762872" cy="1143000"/>
          </a:xfrm>
        </p:spPr>
        <p:txBody>
          <a:bodyPr>
            <a:noAutofit/>
          </a:bodyPr>
          <a:lstStyle/>
          <a:p>
            <a:pPr algn="r"/>
            <a:r>
              <a:rPr lang="en-US" sz="3600" b="1" dirty="0">
                <a:latin typeface="Times New Roman" panose="02020603050405020304" pitchFamily="18" charset="0"/>
                <a:cs typeface="Times New Roman" panose="02020603050405020304" pitchFamily="18" charset="0"/>
              </a:rPr>
              <a:t>Selection Schemes in Genetic Algorithm</a:t>
            </a:r>
            <a:endParaRPr lang="en-GB" sz="3600" b="1" dirty="0"/>
          </a:p>
        </p:txBody>
      </p:sp>
      <p:sp>
        <p:nvSpPr>
          <p:cNvPr id="3" name="Content Placeholder 2"/>
          <p:cNvSpPr>
            <a:spLocks noGrp="1"/>
          </p:cNvSpPr>
          <p:nvPr>
            <p:ph idx="1"/>
          </p:nvPr>
        </p:nvSpPr>
        <p:spPr/>
        <p:txBody>
          <a:bodyPr>
            <a:normAutofit fontScale="85000" lnSpcReduction="10000"/>
          </a:bodyPr>
          <a:lstStyle/>
          <a:p>
            <a:pPr marL="0" indent="0" algn="just">
              <a:lnSpc>
                <a:spcPct val="150000"/>
              </a:lnSpc>
              <a:buNone/>
            </a:pPr>
            <a:r>
              <a:rPr lang="en-GB" sz="2000" b="1" dirty="0" smtClean="0">
                <a:solidFill>
                  <a:srgbClr val="FF0000"/>
                </a:solidFill>
                <a:latin typeface="Times New Roman" panose="02020603050405020304" pitchFamily="18" charset="0"/>
                <a:cs typeface="Times New Roman" panose="02020603050405020304" pitchFamily="18" charset="0"/>
              </a:rPr>
              <a:t>It is the process of creating the population for next generation from the current generation.</a:t>
            </a:r>
          </a:p>
          <a:p>
            <a:pPr marL="0" indent="0" algn="just">
              <a:lnSpc>
                <a:spcPct val="150000"/>
              </a:lnSpc>
              <a:buNone/>
            </a:pPr>
            <a:r>
              <a:rPr lang="en-GB" sz="2000" b="1" dirty="0" smtClean="0">
                <a:latin typeface="Times New Roman" panose="02020603050405020304" pitchFamily="18" charset="0"/>
                <a:cs typeface="Times New Roman" panose="02020603050405020304" pitchFamily="18" charset="0"/>
              </a:rPr>
              <a:t>Selection</a:t>
            </a:r>
            <a:r>
              <a:rPr lang="en-GB" sz="2000" dirty="0">
                <a:latin typeface="Times New Roman" panose="02020603050405020304" pitchFamily="18" charset="0"/>
                <a:cs typeface="Times New Roman" panose="02020603050405020304" pitchFamily="18" charset="0"/>
              </a:rPr>
              <a:t> is the stage of a genetic </a:t>
            </a:r>
            <a:r>
              <a:rPr lang="en-GB" sz="2000" dirty="0" smtClean="0">
                <a:latin typeface="Times New Roman" panose="02020603050405020304" pitchFamily="18" charset="0"/>
                <a:cs typeface="Times New Roman" panose="02020603050405020304" pitchFamily="18" charset="0"/>
              </a:rPr>
              <a:t>algorithm</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in </a:t>
            </a:r>
            <a:r>
              <a:rPr lang="en-GB" sz="2000" dirty="0">
                <a:latin typeface="Times New Roman" panose="02020603050405020304" pitchFamily="18" charset="0"/>
                <a:cs typeface="Times New Roman" panose="02020603050405020304" pitchFamily="18" charset="0"/>
              </a:rPr>
              <a:t>which individual genomes </a:t>
            </a:r>
            <a:r>
              <a:rPr lang="en-GB" sz="2000" dirty="0" smtClean="0">
                <a:latin typeface="Times New Roman" panose="02020603050405020304" pitchFamily="18" charset="0"/>
                <a:cs typeface="Times New Roman" panose="02020603050405020304" pitchFamily="18" charset="0"/>
              </a:rPr>
              <a:t>or chromosomes are </a:t>
            </a:r>
            <a:r>
              <a:rPr lang="en-GB" sz="2000" dirty="0">
                <a:latin typeface="Times New Roman" panose="02020603050405020304" pitchFamily="18" charset="0"/>
                <a:cs typeface="Times New Roman" panose="02020603050405020304" pitchFamily="18" charset="0"/>
              </a:rPr>
              <a:t>chosen from a population for later </a:t>
            </a:r>
            <a:r>
              <a:rPr lang="en-GB" sz="2000" dirty="0" smtClean="0">
                <a:latin typeface="Times New Roman" panose="02020603050405020304" pitchFamily="18" charset="0"/>
                <a:cs typeface="Times New Roman" panose="02020603050405020304" pitchFamily="18" charset="0"/>
              </a:rPr>
              <a:t>breeding i.e. the </a:t>
            </a:r>
            <a:r>
              <a:rPr lang="en-GB" sz="2000" dirty="0">
                <a:latin typeface="Times New Roman" panose="02020603050405020304" pitchFamily="18" charset="0"/>
                <a:cs typeface="Times New Roman" panose="02020603050405020304" pitchFamily="18" charset="0"/>
              </a:rPr>
              <a:t>fittest individuals are selected for reproduction in order to produce offspring of the next generation</a:t>
            </a:r>
            <a:r>
              <a:rPr lang="en-GB" sz="2000" dirty="0" smtClean="0">
                <a:latin typeface="Times New Roman" panose="02020603050405020304" pitchFamily="18" charset="0"/>
                <a:cs typeface="Times New Roman" panose="02020603050405020304" pitchFamily="18" charset="0"/>
              </a:rPr>
              <a:t>.</a:t>
            </a:r>
          </a:p>
          <a:p>
            <a:pPr marL="0" indent="0" algn="just">
              <a:lnSpc>
                <a:spcPct val="150000"/>
              </a:lnSpc>
              <a:buNone/>
            </a:pPr>
            <a:r>
              <a:rPr lang="en-GB" sz="2800" b="1" dirty="0" smtClean="0">
                <a:solidFill>
                  <a:srgbClr val="FF0000"/>
                </a:solidFill>
                <a:latin typeface="Times New Roman" panose="02020603050405020304" pitchFamily="18" charset="0"/>
                <a:cs typeface="Times New Roman" panose="02020603050405020304" pitchFamily="18" charset="0"/>
              </a:rPr>
              <a:t>                           “</a:t>
            </a:r>
            <a:r>
              <a:rPr lang="en-GB" sz="2800" b="1" dirty="0">
                <a:solidFill>
                  <a:srgbClr val="FF0000"/>
                </a:solidFill>
                <a:latin typeface="Times New Roman" panose="02020603050405020304" pitchFamily="18" charset="0"/>
                <a:cs typeface="Times New Roman" panose="02020603050405020304" pitchFamily="18" charset="0"/>
              </a:rPr>
              <a:t>Selects the best, discards the rest”</a:t>
            </a:r>
            <a:endParaRPr lang="en-GB" sz="2800" b="1"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buNone/>
            </a:pPr>
            <a:r>
              <a:rPr lang="en-GB" sz="2000" dirty="0" smtClean="0">
                <a:latin typeface="Times New Roman" panose="02020603050405020304" pitchFamily="18" charset="0"/>
                <a:cs typeface="Times New Roman" panose="02020603050405020304" pitchFamily="18" charset="0"/>
              </a:rPr>
              <a:t>Mainly we discuss on two things:-</a:t>
            </a:r>
          </a:p>
          <a:p>
            <a:pPr marL="0" indent="0" algn="just">
              <a:lnSpc>
                <a:spcPct val="150000"/>
              </a:lnSpc>
              <a:buNone/>
            </a:pPr>
            <a:r>
              <a:rPr lang="en-GB" sz="2000" dirty="0" smtClean="0">
                <a:latin typeface="Times New Roman" panose="02020603050405020304" pitchFamily="18" charset="0"/>
                <a:cs typeface="Times New Roman" panose="02020603050405020304" pitchFamily="18" charset="0"/>
              </a:rPr>
              <a:t>1.How to choose the individual in the population that will create </a:t>
            </a:r>
            <a:r>
              <a:rPr lang="en-GB" sz="2000" dirty="0" smtClean="0">
                <a:solidFill>
                  <a:srgbClr val="FF0000"/>
                </a:solidFill>
                <a:latin typeface="Times New Roman" panose="02020603050405020304" pitchFamily="18" charset="0"/>
                <a:cs typeface="Times New Roman" panose="02020603050405020304" pitchFamily="18" charset="0"/>
              </a:rPr>
              <a:t>OFFSPRING</a:t>
            </a:r>
            <a:r>
              <a:rPr lang="en-GB" sz="2000" dirty="0" smtClean="0">
                <a:latin typeface="Times New Roman" panose="02020603050405020304" pitchFamily="18" charset="0"/>
                <a:cs typeface="Times New Roman" panose="02020603050405020304" pitchFamily="18" charset="0"/>
              </a:rPr>
              <a:t> for the next generation?</a:t>
            </a:r>
          </a:p>
          <a:p>
            <a:pPr marL="0" indent="0" algn="just">
              <a:lnSpc>
                <a:spcPct val="150000"/>
              </a:lnSpc>
              <a:buNone/>
            </a:pPr>
            <a:r>
              <a:rPr lang="en-GB" sz="2000" dirty="0" smtClean="0">
                <a:latin typeface="Times New Roman" panose="02020603050405020304" pitchFamily="18" charset="0"/>
                <a:cs typeface="Times New Roman" panose="02020603050405020304" pitchFamily="18" charset="0"/>
              </a:rPr>
              <a:t>2.How many </a:t>
            </a:r>
            <a:r>
              <a:rPr lang="en-GB" sz="2000" dirty="0" smtClean="0">
                <a:solidFill>
                  <a:srgbClr val="FF0000"/>
                </a:solidFill>
                <a:latin typeface="Times New Roman" panose="02020603050405020304" pitchFamily="18" charset="0"/>
                <a:cs typeface="Times New Roman" panose="02020603050405020304" pitchFamily="18" charset="0"/>
              </a:rPr>
              <a:t>OFFSPRING</a:t>
            </a:r>
            <a:r>
              <a:rPr lang="en-GB" sz="2000" dirty="0" smtClean="0">
                <a:latin typeface="Times New Roman" panose="02020603050405020304" pitchFamily="18" charset="0"/>
                <a:cs typeface="Times New Roman" panose="02020603050405020304" pitchFamily="18" charset="0"/>
              </a:rPr>
              <a:t> each will create?</a:t>
            </a: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66</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8"/>
            <a:ext cx="1755726" cy="1089796"/>
          </a:xfrm>
          <a:prstGeom prst="rect">
            <a:avLst/>
          </a:prstGeom>
        </p:spPr>
      </p:pic>
    </p:spTree>
    <p:extLst>
      <p:ext uri="{BB962C8B-B14F-4D97-AF65-F5344CB8AC3E}">
        <p14:creationId xmlns:p14="http://schemas.microsoft.com/office/powerpoint/2010/main" val="4081558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b="1" dirty="0">
                <a:latin typeface="Times New Roman" panose="02020603050405020304" pitchFamily="18" charset="0"/>
                <a:cs typeface="Times New Roman" panose="02020603050405020304" pitchFamily="18" charset="0"/>
              </a:rPr>
              <a:t>Selection Schemes in Genetic Algorithm</a:t>
            </a:r>
            <a:endParaRPr lang="en-GB" dirty="0"/>
          </a:p>
        </p:txBody>
      </p:sp>
      <p:sp>
        <p:nvSpPr>
          <p:cNvPr id="3" name="Content Placeholder 2"/>
          <p:cNvSpPr>
            <a:spLocks noGrp="1"/>
          </p:cNvSpPr>
          <p:nvPr>
            <p:ph idx="1"/>
          </p:nvPr>
        </p:nvSpPr>
        <p:spPr/>
        <p:txBody>
          <a:bodyPr>
            <a:normAutofit/>
          </a:bodyPr>
          <a:lstStyle/>
          <a:p>
            <a:pPr marL="0" indent="0">
              <a:buNone/>
            </a:pPr>
            <a:r>
              <a:rPr lang="en-GB" sz="2800" dirty="0" smtClean="0">
                <a:latin typeface="Times New Roman" panose="02020603050405020304" pitchFamily="18" charset="0"/>
                <a:cs typeface="Times New Roman" panose="02020603050405020304" pitchFamily="18" charset="0"/>
              </a:rPr>
              <a:t>To generate new population:-</a:t>
            </a:r>
          </a:p>
          <a:p>
            <a:pPr marL="0" indent="0">
              <a:buNone/>
            </a:pPr>
            <a:r>
              <a:rPr lang="en-GB" sz="2800" dirty="0">
                <a:latin typeface="Times New Roman" panose="02020603050405020304" pitchFamily="18" charset="0"/>
                <a:cs typeface="Times New Roman" panose="02020603050405020304" pitchFamily="18" charset="0"/>
              </a:rPr>
              <a:t> </a:t>
            </a:r>
            <a:r>
              <a:rPr lang="en-GB" sz="2800" dirty="0" smtClean="0">
                <a:latin typeface="Times New Roman" panose="02020603050405020304" pitchFamily="18" charset="0"/>
                <a:cs typeface="Times New Roman" panose="02020603050405020304" pitchFamily="18" charset="0"/>
              </a:rPr>
              <a:t>(</a:t>
            </a:r>
            <a:r>
              <a:rPr lang="en-GB" sz="2800" dirty="0" err="1" smtClean="0">
                <a:latin typeface="Times New Roman" panose="02020603050405020304" pitchFamily="18" charset="0"/>
                <a:cs typeface="Times New Roman" panose="02020603050405020304" pitchFamily="18" charset="0"/>
              </a:rPr>
              <a:t>i</a:t>
            </a:r>
            <a:r>
              <a:rPr lang="en-GB" sz="2800" dirty="0" smtClean="0">
                <a:latin typeface="Times New Roman" panose="02020603050405020304" pitchFamily="18" charset="0"/>
                <a:cs typeface="Times New Roman" panose="02020603050405020304" pitchFamily="18" charset="0"/>
              </a:rPr>
              <a:t>) Create a mating Pool</a:t>
            </a:r>
          </a:p>
          <a:p>
            <a:pPr marL="0" indent="0">
              <a:buNone/>
            </a:pPr>
            <a:r>
              <a:rPr lang="en-GB" sz="2800" dirty="0" smtClean="0">
                <a:latin typeface="Times New Roman" panose="02020603050405020304" pitchFamily="18" charset="0"/>
                <a:cs typeface="Times New Roman" panose="02020603050405020304" pitchFamily="18" charset="0"/>
              </a:rPr>
              <a:t>(ii) Select a pair</a:t>
            </a:r>
          </a:p>
          <a:p>
            <a:pPr marL="0" indent="0">
              <a:buNone/>
            </a:pPr>
            <a:r>
              <a:rPr lang="en-GB" sz="2800" dirty="0" smtClean="0">
                <a:latin typeface="Times New Roman" panose="02020603050405020304" pitchFamily="18" charset="0"/>
                <a:cs typeface="Times New Roman" panose="02020603050405020304" pitchFamily="18" charset="0"/>
              </a:rPr>
              <a:t>(iii)Reproduce</a:t>
            </a:r>
            <a:endParaRPr lang="en-GB"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321" y="280218"/>
            <a:ext cx="1755726" cy="1089796"/>
          </a:xfrm>
          <a:prstGeom prst="rect">
            <a:avLst/>
          </a:prstGeom>
        </p:spPr>
      </p:pic>
    </p:spTree>
    <p:extLst>
      <p:ext uri="{BB962C8B-B14F-4D97-AF65-F5344CB8AC3E}">
        <p14:creationId xmlns:p14="http://schemas.microsoft.com/office/powerpoint/2010/main" val="748988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FC68-5E61-433C-8BCD-BF3C3845E185}"/>
              </a:ext>
            </a:extLst>
          </p:cNvPr>
          <p:cNvSpPr>
            <a:spLocks noGrp="1"/>
          </p:cNvSpPr>
          <p:nvPr>
            <p:ph type="title"/>
          </p:nvPr>
        </p:nvSpPr>
        <p:spPr>
          <a:xfrm>
            <a:off x="2555776" y="274638"/>
            <a:ext cx="6131024" cy="994122"/>
          </a:xfrm>
        </p:spPr>
        <p:txBody>
          <a:bodyPr>
            <a:normAutofit fontScale="90000"/>
          </a:bodyPr>
          <a:lstStyle/>
          <a:p>
            <a:pPr algn="r"/>
            <a:r>
              <a:rPr lang="en-US" sz="3600" dirty="0" smtClean="0">
                <a:latin typeface="Times New Roman" panose="02020603050405020304" pitchFamily="18" charset="0"/>
                <a:cs typeface="Times New Roman" panose="02020603050405020304" pitchFamily="18" charset="0"/>
              </a:rPr>
              <a:t>Selection </a:t>
            </a:r>
            <a:r>
              <a:rPr lang="en-US" sz="3600" dirty="0">
                <a:latin typeface="Times New Roman" panose="02020603050405020304" pitchFamily="18" charset="0"/>
                <a:cs typeface="Times New Roman" panose="02020603050405020304" pitchFamily="18" charset="0"/>
              </a:rPr>
              <a:t>Schemes in </a:t>
            </a:r>
            <a:r>
              <a:rPr lang="en-US" sz="3600" dirty="0" smtClean="0">
                <a:latin typeface="Times New Roman" panose="02020603050405020304" pitchFamily="18" charset="0"/>
                <a:cs typeface="Times New Roman" panose="02020603050405020304" pitchFamily="18" charset="0"/>
              </a:rPr>
              <a:t>Genetic Algorithm</a:t>
            </a:r>
            <a:endParaRPr lang="en-IN"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846FD13-0504-4E32-8AB8-97C7CC90AEE9}"/>
              </a:ext>
            </a:extLst>
          </p:cNvPr>
          <p:cNvPicPr>
            <a:picLocks noGrp="1" noChangeAspect="1"/>
          </p:cNvPicPr>
          <p:nvPr>
            <p:ph idx="1"/>
          </p:nvPr>
        </p:nvPicPr>
        <p:blipFill>
          <a:blip r:embed="rId2"/>
          <a:stretch>
            <a:fillRect/>
          </a:stretch>
        </p:blipFill>
        <p:spPr>
          <a:xfrm>
            <a:off x="1331640" y="1884154"/>
            <a:ext cx="6840760" cy="3993118"/>
          </a:xfrm>
          <a:prstGeom prst="rect">
            <a:avLst/>
          </a:prstGeom>
        </p:spPr>
      </p:pic>
      <p:sp>
        <p:nvSpPr>
          <p:cNvPr id="4" name="Footer Placeholder 3">
            <a:extLst>
              <a:ext uri="{FF2B5EF4-FFF2-40B4-BE49-F238E27FC236}">
                <a16:creationId xmlns:a16="http://schemas.microsoft.com/office/drawing/2014/main" id="{C0B67116-D0A6-464B-939F-CF62CBCB1D4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5FB791E-1C79-49DF-9AF3-300138B81468}"/>
              </a:ext>
            </a:extLst>
          </p:cNvPr>
          <p:cNvSpPr>
            <a:spLocks noGrp="1"/>
          </p:cNvSpPr>
          <p:nvPr>
            <p:ph type="sldNum" sz="quarter" idx="12"/>
          </p:nvPr>
        </p:nvSpPr>
        <p:spPr/>
        <p:txBody>
          <a:bodyPr/>
          <a:lstStyle/>
          <a:p>
            <a:fld id="{BB055922-87EB-483D-8474-2C9330A0D922}" type="slidenum">
              <a:rPr lang="en-US" smtClean="0"/>
              <a:t>68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988543"/>
          </a:xfrm>
          <a:prstGeom prst="rect">
            <a:avLst/>
          </a:prstGeom>
        </p:spPr>
      </p:pic>
      <p:sp>
        <p:nvSpPr>
          <p:cNvPr id="3" name="Rectangle 2"/>
          <p:cNvSpPr/>
          <p:nvPr/>
        </p:nvSpPr>
        <p:spPr>
          <a:xfrm>
            <a:off x="1475656" y="5733256"/>
            <a:ext cx="6696744" cy="4320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Courier New" panose="02070309020205020404" pitchFamily="49" charset="0"/>
              <a:buChar char="o"/>
            </a:pPr>
            <a:r>
              <a:rPr lang="en-GB" b="1" dirty="0"/>
              <a:t>Elitist Selection</a:t>
            </a:r>
          </a:p>
        </p:txBody>
      </p:sp>
    </p:spTree>
    <p:extLst>
      <p:ext uri="{BB962C8B-B14F-4D97-AF65-F5344CB8AC3E}">
        <p14:creationId xmlns:p14="http://schemas.microsoft.com/office/powerpoint/2010/main" val="30714343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4E99-1484-4730-AABF-619A1BFA4877}"/>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Canonical Selection</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5AB52BA-7DAD-4451-BB7B-30A594995BAE}"/>
              </a:ext>
            </a:extLst>
          </p:cNvPr>
          <p:cNvPicPr>
            <a:picLocks noGrp="1" noChangeAspect="1"/>
          </p:cNvPicPr>
          <p:nvPr>
            <p:ph idx="1"/>
          </p:nvPr>
        </p:nvPicPr>
        <p:blipFill>
          <a:blip r:embed="rId2"/>
          <a:stretch>
            <a:fillRect/>
          </a:stretch>
        </p:blipFill>
        <p:spPr>
          <a:xfrm>
            <a:off x="251520" y="1844824"/>
            <a:ext cx="5832648" cy="4486652"/>
          </a:xfrm>
          <a:prstGeom prst="rect">
            <a:avLst/>
          </a:prstGeom>
        </p:spPr>
      </p:pic>
      <p:sp>
        <p:nvSpPr>
          <p:cNvPr id="4" name="Footer Placeholder 3">
            <a:extLst>
              <a:ext uri="{FF2B5EF4-FFF2-40B4-BE49-F238E27FC236}">
                <a16:creationId xmlns:a16="http://schemas.microsoft.com/office/drawing/2014/main" id="{A9453039-D56D-4301-AE3C-7AFD7376F04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C708BAE-D868-4025-922C-309DAD7B1BD3}"/>
              </a:ext>
            </a:extLst>
          </p:cNvPr>
          <p:cNvSpPr>
            <a:spLocks noGrp="1"/>
          </p:cNvSpPr>
          <p:nvPr>
            <p:ph type="sldNum" sz="quarter" idx="12"/>
          </p:nvPr>
        </p:nvSpPr>
        <p:spPr/>
        <p:txBody>
          <a:bodyPr/>
          <a:lstStyle/>
          <a:p>
            <a:fld id="{BB055922-87EB-483D-8474-2C9330A0D922}" type="slidenum">
              <a:rPr lang="en-US" smtClean="0"/>
              <a:t>69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Oval 2"/>
          <p:cNvSpPr/>
          <p:nvPr/>
        </p:nvSpPr>
        <p:spPr>
          <a:xfrm>
            <a:off x="5652120" y="1714686"/>
            <a:ext cx="3384376" cy="2434394"/>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200" i="1" dirty="0" smtClean="0"/>
              <a:t>n</a:t>
            </a:r>
          </a:p>
          <a:p>
            <a:pPr algn="ctr"/>
            <a:r>
              <a:rPr lang="en-GB" sz="3200" i="1" dirty="0" smtClean="0"/>
              <a:t>=(</a:t>
            </a:r>
            <a:r>
              <a:rPr lang="en-GB" sz="2800" b="1" i="1" dirty="0" smtClean="0"/>
              <a:t>fi /</a:t>
            </a:r>
            <a:r>
              <a:rPr lang="el-GR" sz="2800" b="1" i="1" dirty="0" smtClean="0"/>
              <a:t>Σ</a:t>
            </a:r>
            <a:r>
              <a:rPr lang="en-GB" sz="1100" b="1" i="1" dirty="0" smtClean="0"/>
              <a:t> </a:t>
            </a:r>
            <a:r>
              <a:rPr lang="en-GB" sz="1100" b="1" i="1" dirty="0" err="1" smtClean="0"/>
              <a:t>i</a:t>
            </a:r>
            <a:r>
              <a:rPr lang="en-GB" sz="1100" b="1" i="1" dirty="0" smtClean="0"/>
              <a:t>=1</a:t>
            </a:r>
            <a:r>
              <a:rPr lang="en-GB" sz="2800" b="1" i="1" dirty="0" smtClean="0"/>
              <a:t>  fi) X N</a:t>
            </a:r>
            <a:endParaRPr lang="en-GB" sz="2800" b="1" i="1" dirty="0"/>
          </a:p>
        </p:txBody>
      </p:sp>
      <p:sp>
        <p:nvSpPr>
          <p:cNvPr id="8" name="Right Arrow 7"/>
          <p:cNvSpPr/>
          <p:nvPr/>
        </p:nvSpPr>
        <p:spPr>
          <a:xfrm>
            <a:off x="4211960" y="2996952"/>
            <a:ext cx="1080120"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1870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9007-0724-4176-BE41-24266E50F9E7}"/>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A </a:t>
            </a:r>
            <a:r>
              <a:rPr lang="en-US" dirty="0" smtClean="0">
                <a:latin typeface="Times New Roman" panose="02020603050405020304" pitchFamily="18" charset="0"/>
                <a:cs typeface="Times New Roman" panose="02020603050405020304" pitchFamily="18" charset="0"/>
              </a:rPr>
              <a:t>Brief </a:t>
            </a:r>
            <a:r>
              <a:rPr lang="en-US" dirty="0">
                <a:latin typeface="Times New Roman" panose="02020603050405020304" pitchFamily="18" charset="0"/>
                <a:cs typeface="Times New Roman" panose="02020603050405020304" pitchFamily="18" charset="0"/>
              </a:rPr>
              <a:t>account on genetics</a:t>
            </a:r>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345D395-260D-4D44-A9DE-BF896C5EB356}"/>
              </a:ext>
            </a:extLst>
          </p:cNvPr>
          <p:cNvPicPr>
            <a:picLocks noGrp="1" noChangeAspect="1"/>
          </p:cNvPicPr>
          <p:nvPr>
            <p:ph idx="1"/>
          </p:nvPr>
        </p:nvPicPr>
        <p:blipFill>
          <a:blip r:embed="rId2"/>
          <a:stretch>
            <a:fillRect/>
          </a:stretch>
        </p:blipFill>
        <p:spPr>
          <a:xfrm>
            <a:off x="457200" y="1616535"/>
            <a:ext cx="8229600" cy="4493292"/>
          </a:xfrm>
          <a:prstGeom prst="rect">
            <a:avLst/>
          </a:prstGeom>
        </p:spPr>
      </p:pic>
      <p:sp>
        <p:nvSpPr>
          <p:cNvPr id="4" name="Footer Placeholder 3">
            <a:extLst>
              <a:ext uri="{FF2B5EF4-FFF2-40B4-BE49-F238E27FC236}">
                <a16:creationId xmlns:a16="http://schemas.microsoft.com/office/drawing/2014/main" id="{5A90454B-C7BA-42A0-9627-CEC2E81CA6B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A7425F1-F797-45B0-9F96-EE82D8E8BC1C}"/>
              </a:ext>
            </a:extLst>
          </p:cNvPr>
          <p:cNvSpPr>
            <a:spLocks noGrp="1"/>
          </p:cNvSpPr>
          <p:nvPr>
            <p:ph type="sldNum" sz="quarter" idx="12"/>
          </p:nvPr>
        </p:nvSpPr>
        <p:spPr/>
        <p:txBody>
          <a:bodyPr/>
          <a:lstStyle/>
          <a:p>
            <a:fld id="{BB055922-87EB-483D-8474-2C9330A0D922}" type="slidenum">
              <a:rPr lang="en-US" smtClean="0"/>
              <a:t>7</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50079"/>
            <a:ext cx="1755726" cy="1267559"/>
          </a:xfrm>
          <a:prstGeom prst="rect">
            <a:avLst/>
          </a:prstGeom>
        </p:spPr>
      </p:pic>
    </p:spTree>
    <p:extLst>
      <p:ext uri="{BB962C8B-B14F-4D97-AF65-F5344CB8AC3E}">
        <p14:creationId xmlns:p14="http://schemas.microsoft.com/office/powerpoint/2010/main" val="1129521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6BAE-AB0D-42B6-9E33-0604F8A476B9}"/>
              </a:ext>
            </a:extLst>
          </p:cNvPr>
          <p:cNvSpPr>
            <a:spLocks noGrp="1"/>
          </p:cNvSpPr>
          <p:nvPr>
            <p:ph type="title"/>
          </p:nvPr>
        </p:nvSpPr>
        <p:spPr/>
        <p:txBody>
          <a:bodyPr/>
          <a:lstStyle/>
          <a:p>
            <a:pPr algn="r"/>
            <a:r>
              <a:rPr lang="en-US" dirty="0">
                <a:latin typeface="Times New Roman" panose="02020603050405020304" pitchFamily="18" charset="0"/>
                <a:cs typeface="Times New Roman" panose="02020603050405020304" pitchFamily="18" charset="0"/>
              </a:rPr>
              <a:t>Canonical Selection</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5BF11F3-7D43-49FC-B84C-2C1CCACC8B40}"/>
              </a:ext>
            </a:extLst>
          </p:cNvPr>
          <p:cNvPicPr>
            <a:picLocks noGrp="1" noChangeAspect="1"/>
          </p:cNvPicPr>
          <p:nvPr>
            <p:ph idx="1"/>
          </p:nvPr>
        </p:nvPicPr>
        <p:blipFill>
          <a:blip r:embed="rId2"/>
          <a:stretch>
            <a:fillRect/>
          </a:stretch>
        </p:blipFill>
        <p:spPr>
          <a:xfrm>
            <a:off x="1331640" y="1700809"/>
            <a:ext cx="6696744" cy="3274990"/>
          </a:xfrm>
          <a:prstGeom prst="rect">
            <a:avLst/>
          </a:prstGeom>
        </p:spPr>
      </p:pic>
      <p:sp>
        <p:nvSpPr>
          <p:cNvPr id="4" name="Footer Placeholder 3">
            <a:extLst>
              <a:ext uri="{FF2B5EF4-FFF2-40B4-BE49-F238E27FC236}">
                <a16:creationId xmlns:a16="http://schemas.microsoft.com/office/drawing/2014/main" id="{0F2E99C4-C38D-44E1-A7DF-58C897B091F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337C269-C539-4DDB-BA61-AD044D214CD8}"/>
              </a:ext>
            </a:extLst>
          </p:cNvPr>
          <p:cNvSpPr>
            <a:spLocks noGrp="1"/>
          </p:cNvSpPr>
          <p:nvPr>
            <p:ph type="sldNum" sz="quarter" idx="12"/>
          </p:nvPr>
        </p:nvSpPr>
        <p:spPr/>
        <p:txBody>
          <a:bodyPr/>
          <a:lstStyle/>
          <a:p>
            <a:fld id="{BB055922-87EB-483D-8474-2C9330A0D922}" type="slidenum">
              <a:rPr lang="en-US" smtClean="0"/>
              <a:t>70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554586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8641" y="106730"/>
            <a:ext cx="5410944" cy="729982"/>
          </a:xfrm>
        </p:spPr>
        <p:txBody>
          <a:bodyPr/>
          <a:lstStyle/>
          <a:p>
            <a:pPr algn="r"/>
            <a:r>
              <a:rPr lang="en-US" sz="3600" dirty="0">
                <a:latin typeface="Times New Roman" panose="02020603050405020304" pitchFamily="18" charset="0"/>
                <a:cs typeface="Times New Roman" panose="02020603050405020304" pitchFamily="18" charset="0"/>
              </a:rPr>
              <a:t>Canonical </a:t>
            </a:r>
            <a:r>
              <a:rPr lang="en-US" sz="3200" dirty="0" smtClean="0">
                <a:latin typeface="Times New Roman" panose="02020603050405020304" pitchFamily="18" charset="0"/>
                <a:cs typeface="Times New Roman" panose="02020603050405020304" pitchFamily="18" charset="0"/>
              </a:rPr>
              <a:t>Selection: Example</a:t>
            </a:r>
            <a:endParaRPr lang="en-GB"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344088"/>
            <a:ext cx="1800200" cy="2446507"/>
          </a:xfrm>
        </p:spPr>
      </p:pic>
      <p:sp>
        <p:nvSpPr>
          <p:cNvPr id="4" name="Footer Placeholder 3"/>
          <p:cNvSpPr>
            <a:spLocks noGrp="1"/>
          </p:cNvSpPr>
          <p:nvPr>
            <p:ph type="ftr" sz="quarter" idx="11"/>
          </p:nvPr>
        </p:nvSpPr>
        <p:spPr/>
        <p:txBody>
          <a:bodyPr/>
          <a:lstStyle/>
          <a:p>
            <a:r>
              <a:rPr lang="en-GB" dirty="0" smtClean="0"/>
              <a:t>&lt;BCSE0103&gt; &lt;Soft Computing&gt;</a:t>
            </a:r>
            <a:endParaRPr lang="en-US" dirty="0"/>
          </a:p>
        </p:txBody>
      </p:sp>
      <p:sp>
        <p:nvSpPr>
          <p:cNvPr id="5" name="Slide Number Placeholder 4"/>
          <p:cNvSpPr>
            <a:spLocks noGrp="1"/>
          </p:cNvSpPr>
          <p:nvPr>
            <p:ph type="sldNum" sz="quarter" idx="12"/>
          </p:nvPr>
        </p:nvSpPr>
        <p:spPr/>
        <p:txBody>
          <a:bodyPr/>
          <a:lstStyle/>
          <a:p>
            <a:fld id="{BB055922-87EB-483D-8474-2C9330A0D922}" type="slidenum">
              <a:rPr lang="en-US" smtClean="0"/>
              <a:t>71</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2" y="44451"/>
            <a:ext cx="1755726" cy="1267559"/>
          </a:xfrm>
          <a:prstGeom prst="rect">
            <a:avLst/>
          </a:prstGeom>
        </p:spPr>
      </p:pic>
      <p:sp>
        <p:nvSpPr>
          <p:cNvPr id="8" name="Oval 7"/>
          <p:cNvSpPr/>
          <p:nvPr/>
        </p:nvSpPr>
        <p:spPr>
          <a:xfrm>
            <a:off x="2555776" y="1312010"/>
            <a:ext cx="6131024" cy="748838"/>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200" i="1" dirty="0" smtClean="0"/>
              <a:t>                                     n</a:t>
            </a:r>
          </a:p>
          <a:p>
            <a:pPr algn="ctr"/>
            <a:r>
              <a:rPr lang="en-GB" sz="3200" i="1" dirty="0" smtClean="0"/>
              <a:t>fitness(</a:t>
            </a:r>
            <a:r>
              <a:rPr lang="en-GB" sz="3200" i="1" dirty="0" err="1" smtClean="0"/>
              <a:t>i</a:t>
            </a:r>
            <a:r>
              <a:rPr lang="en-GB" sz="3200" i="1" dirty="0" smtClean="0"/>
              <a:t>)=(</a:t>
            </a:r>
            <a:r>
              <a:rPr lang="en-GB" sz="2800" b="1" i="1" dirty="0" smtClean="0"/>
              <a:t>fi /</a:t>
            </a:r>
            <a:r>
              <a:rPr lang="el-GR" sz="2800" b="1" i="1" dirty="0" smtClean="0"/>
              <a:t>Σ</a:t>
            </a:r>
            <a:r>
              <a:rPr lang="en-GB" sz="1100" b="1" i="1" dirty="0" smtClean="0"/>
              <a:t> </a:t>
            </a:r>
            <a:r>
              <a:rPr lang="en-GB" sz="1100" b="1" i="1" dirty="0" err="1" smtClean="0"/>
              <a:t>i</a:t>
            </a:r>
            <a:r>
              <a:rPr lang="en-GB" sz="1100" b="1" i="1" dirty="0" smtClean="0"/>
              <a:t>=1</a:t>
            </a:r>
            <a:r>
              <a:rPr lang="en-GB" sz="2800" b="1" i="1" dirty="0" smtClean="0"/>
              <a:t>  fi) X N</a:t>
            </a:r>
            <a:endParaRPr lang="en-GB" sz="2800" b="1" i="1" dirty="0"/>
          </a:p>
        </p:txBody>
      </p:sp>
      <p:sp>
        <p:nvSpPr>
          <p:cNvPr id="9" name="Rectangle 8"/>
          <p:cNvSpPr/>
          <p:nvPr/>
        </p:nvSpPr>
        <p:spPr>
          <a:xfrm>
            <a:off x="4175956" y="2204864"/>
            <a:ext cx="4824536" cy="40324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=(8.2+3.2+1.4+1.2+4.2+.3)/6=18.5/6=3.08</a:t>
            </a:r>
          </a:p>
          <a:p>
            <a:pPr algn="ctr"/>
            <a:r>
              <a:rPr lang="en-GB" dirty="0" smtClean="0"/>
              <a:t>Then</a:t>
            </a:r>
          </a:p>
          <a:p>
            <a:pPr algn="ctr"/>
            <a:r>
              <a:rPr lang="en-GB" dirty="0" smtClean="0"/>
              <a:t>fitness(A)=</a:t>
            </a:r>
            <a:r>
              <a:rPr lang="en-GB" dirty="0" err="1" smtClean="0"/>
              <a:t>fA</a:t>
            </a:r>
            <a:r>
              <a:rPr lang="en-GB" dirty="0" smtClean="0"/>
              <a:t> </a:t>
            </a:r>
            <a:r>
              <a:rPr lang="en-GB" dirty="0"/>
              <a:t>/</a:t>
            </a:r>
            <a:r>
              <a:rPr lang="en-GB" dirty="0" smtClean="0"/>
              <a:t>     </a:t>
            </a:r>
            <a:r>
              <a:rPr lang="en-GB" b="1" dirty="0" smtClean="0"/>
              <a:t>=8.2/3.08=2.66</a:t>
            </a:r>
          </a:p>
          <a:p>
            <a:pPr algn="ctr"/>
            <a:r>
              <a:rPr lang="en-GB" dirty="0" smtClean="0"/>
              <a:t>fitness(B)=</a:t>
            </a:r>
            <a:r>
              <a:rPr lang="en-GB" sz="2400" dirty="0" err="1" smtClean="0"/>
              <a:t>f</a:t>
            </a:r>
            <a:r>
              <a:rPr lang="en-GB" sz="1100" dirty="0" err="1" smtClean="0"/>
              <a:t>B</a:t>
            </a:r>
            <a:r>
              <a:rPr lang="en-GB" sz="1100" dirty="0" smtClean="0"/>
              <a:t> </a:t>
            </a:r>
            <a:r>
              <a:rPr lang="en-GB" sz="2000" dirty="0"/>
              <a:t>/</a:t>
            </a:r>
            <a:r>
              <a:rPr lang="en-GB" sz="1100" dirty="0"/>
              <a:t> </a:t>
            </a:r>
            <a:r>
              <a:rPr lang="en-GB" sz="1100" dirty="0" smtClean="0"/>
              <a:t>    </a:t>
            </a:r>
            <a:r>
              <a:rPr lang="en-GB" b="1" dirty="0" smtClean="0"/>
              <a:t>=3.2/3.08=1.04</a:t>
            </a:r>
            <a:endParaRPr lang="en-GB" b="1" dirty="0"/>
          </a:p>
          <a:p>
            <a:pPr algn="ctr"/>
            <a:r>
              <a:rPr lang="en-GB" dirty="0" smtClean="0"/>
              <a:t>fitness(C)=</a:t>
            </a:r>
            <a:r>
              <a:rPr lang="en-GB" sz="2400" dirty="0" smtClean="0"/>
              <a:t>f</a:t>
            </a:r>
            <a:r>
              <a:rPr lang="en-GB" sz="1100" dirty="0"/>
              <a:t> </a:t>
            </a:r>
            <a:r>
              <a:rPr lang="en-GB" sz="1100" dirty="0" smtClean="0"/>
              <a:t>C </a:t>
            </a:r>
            <a:r>
              <a:rPr lang="en-GB" sz="2000" dirty="0" smtClean="0"/>
              <a:t>/</a:t>
            </a:r>
            <a:r>
              <a:rPr lang="en-GB" sz="1100" dirty="0" smtClean="0"/>
              <a:t> </a:t>
            </a:r>
            <a:r>
              <a:rPr lang="en-GB" b="1" dirty="0"/>
              <a:t> </a:t>
            </a:r>
            <a:r>
              <a:rPr lang="en-GB" b="1" dirty="0" smtClean="0"/>
              <a:t>  =1.4/3.08=.45</a:t>
            </a:r>
            <a:endParaRPr lang="en-GB" b="1" dirty="0"/>
          </a:p>
          <a:p>
            <a:pPr algn="ctr"/>
            <a:r>
              <a:rPr lang="en-GB" dirty="0" smtClean="0"/>
              <a:t>fitness(D)=</a:t>
            </a:r>
            <a:r>
              <a:rPr lang="en-GB" sz="2400" dirty="0" err="1" smtClean="0"/>
              <a:t>f</a:t>
            </a:r>
            <a:r>
              <a:rPr lang="en-GB" sz="1100" dirty="0" err="1" smtClean="0"/>
              <a:t>D</a:t>
            </a:r>
            <a:r>
              <a:rPr lang="en-GB" sz="1100" dirty="0" smtClean="0"/>
              <a:t> </a:t>
            </a:r>
            <a:r>
              <a:rPr lang="en-GB" sz="2000" dirty="0"/>
              <a:t>/</a:t>
            </a:r>
            <a:r>
              <a:rPr lang="en-GB" sz="1100" dirty="0"/>
              <a:t> </a:t>
            </a:r>
            <a:r>
              <a:rPr lang="en-GB" sz="1100" dirty="0" smtClean="0"/>
              <a:t>   </a:t>
            </a:r>
            <a:r>
              <a:rPr lang="en-GB" b="1" dirty="0" smtClean="0"/>
              <a:t>=1.2/3.08=.38</a:t>
            </a:r>
            <a:endParaRPr lang="en-GB" b="1" dirty="0"/>
          </a:p>
          <a:p>
            <a:pPr algn="ctr"/>
            <a:r>
              <a:rPr lang="en-GB" dirty="0" smtClean="0"/>
              <a:t>  fitness(E)=</a:t>
            </a:r>
            <a:r>
              <a:rPr lang="en-GB" sz="2400" dirty="0" err="1" smtClean="0"/>
              <a:t>f</a:t>
            </a:r>
            <a:r>
              <a:rPr lang="en-GB" sz="1100" dirty="0" err="1" smtClean="0"/>
              <a:t>E</a:t>
            </a:r>
            <a:r>
              <a:rPr lang="en-GB" sz="1100" dirty="0" smtClean="0"/>
              <a:t> </a:t>
            </a:r>
            <a:r>
              <a:rPr lang="en-GB" sz="2000" dirty="0"/>
              <a:t>/</a:t>
            </a:r>
            <a:r>
              <a:rPr lang="en-GB" sz="1100" dirty="0"/>
              <a:t> </a:t>
            </a:r>
            <a:r>
              <a:rPr lang="en-GB" sz="1100" dirty="0" smtClean="0"/>
              <a:t>   </a:t>
            </a:r>
            <a:r>
              <a:rPr lang="en-GB" b="1" dirty="0" smtClean="0"/>
              <a:t>=4.2/3.08=1.36</a:t>
            </a:r>
          </a:p>
          <a:p>
            <a:pPr algn="ctr"/>
            <a:r>
              <a:rPr lang="en-GB" dirty="0" smtClean="0"/>
              <a:t>fitness(F)=</a:t>
            </a:r>
            <a:r>
              <a:rPr lang="en-GB" sz="2400" dirty="0" err="1" smtClean="0"/>
              <a:t>f</a:t>
            </a:r>
            <a:r>
              <a:rPr lang="en-GB" sz="1100" dirty="0" err="1" smtClean="0"/>
              <a:t>F</a:t>
            </a:r>
            <a:r>
              <a:rPr lang="en-GB" sz="1100" dirty="0" smtClean="0"/>
              <a:t> </a:t>
            </a:r>
            <a:r>
              <a:rPr lang="en-GB" sz="2000" dirty="0" smtClean="0"/>
              <a:t>/</a:t>
            </a:r>
            <a:r>
              <a:rPr lang="en-GB" sz="1100" dirty="0" smtClean="0"/>
              <a:t>    </a:t>
            </a:r>
            <a:r>
              <a:rPr lang="en-GB" b="1" dirty="0" smtClean="0"/>
              <a:t>=.3/3.08=.1</a:t>
            </a:r>
          </a:p>
          <a:p>
            <a:pPr algn="ctr"/>
            <a:endParaRPr lang="en-GB" b="1" dirty="0" smtClean="0"/>
          </a:p>
          <a:p>
            <a:pPr algn="ctr"/>
            <a:endParaRPr lang="en-GB" dirty="0"/>
          </a:p>
        </p:txBody>
      </p:sp>
      <p:sp>
        <p:nvSpPr>
          <p:cNvPr id="3" name="Rectangle 2"/>
          <p:cNvSpPr/>
          <p:nvPr/>
        </p:nvSpPr>
        <p:spPr>
          <a:xfrm>
            <a:off x="182247" y="3814156"/>
            <a:ext cx="3168352" cy="2880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Mating Pool  (Pick 50% of N)</a:t>
            </a:r>
          </a:p>
        </p:txBody>
      </p:sp>
      <p:graphicFrame>
        <p:nvGraphicFramePr>
          <p:cNvPr id="12" name="Table 11"/>
          <p:cNvGraphicFramePr>
            <a:graphicFrameLocks noGrp="1"/>
          </p:cNvGraphicFramePr>
          <p:nvPr>
            <p:extLst/>
          </p:nvPr>
        </p:nvGraphicFramePr>
        <p:xfrm>
          <a:off x="324245" y="4149081"/>
          <a:ext cx="4463779" cy="1811907"/>
        </p:xfrm>
        <a:graphic>
          <a:graphicData uri="http://schemas.openxmlformats.org/drawingml/2006/table">
            <a:tbl>
              <a:tblPr firstRow="1" bandRow="1">
                <a:tableStyleId>{5C22544A-7EE6-4342-B048-85BDC9FD1C3A}</a:tableStyleId>
              </a:tblPr>
              <a:tblGrid>
                <a:gridCol w="1655467">
                  <a:extLst>
                    <a:ext uri="{9D8B030D-6E8A-4147-A177-3AD203B41FA5}">
                      <a16:colId xmlns:a16="http://schemas.microsoft.com/office/drawing/2014/main" val="3779230704"/>
                    </a:ext>
                  </a:extLst>
                </a:gridCol>
                <a:gridCol w="2808312">
                  <a:extLst>
                    <a:ext uri="{9D8B030D-6E8A-4147-A177-3AD203B41FA5}">
                      <a16:colId xmlns:a16="http://schemas.microsoft.com/office/drawing/2014/main" val="4274215502"/>
                    </a:ext>
                  </a:extLst>
                </a:gridCol>
              </a:tblGrid>
              <a:tr h="360039">
                <a:tc>
                  <a:txBody>
                    <a:bodyPr/>
                    <a:lstStyle/>
                    <a:p>
                      <a:r>
                        <a:rPr lang="en-GB" dirty="0" smtClean="0"/>
                        <a:t>Chromosome</a:t>
                      </a:r>
                      <a:endParaRPr lang="en-GB" dirty="0"/>
                    </a:p>
                  </a:txBody>
                  <a:tcPr/>
                </a:tc>
                <a:tc>
                  <a:txBody>
                    <a:bodyPr/>
                    <a:lstStyle/>
                    <a:p>
                      <a:r>
                        <a:rPr lang="en-GB" dirty="0" smtClean="0"/>
                        <a:t>Current Fitness Value</a:t>
                      </a:r>
                      <a:endParaRPr lang="en-GB" dirty="0"/>
                    </a:p>
                  </a:txBody>
                  <a:tcPr/>
                </a:tc>
                <a:extLst>
                  <a:ext uri="{0D108BD9-81ED-4DB2-BD59-A6C34878D82A}">
                    <a16:rowId xmlns:a16="http://schemas.microsoft.com/office/drawing/2014/main" val="823074341"/>
                  </a:ext>
                </a:extLst>
              </a:tr>
              <a:tr h="482049">
                <a:tc>
                  <a:txBody>
                    <a:bodyPr/>
                    <a:lstStyle/>
                    <a:p>
                      <a:r>
                        <a:rPr lang="en-GB" dirty="0" smtClean="0"/>
                        <a:t>A</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2.66</a:t>
                      </a:r>
                      <a:endParaRPr lang="en-GB" dirty="0"/>
                    </a:p>
                  </a:txBody>
                  <a:tcPr/>
                </a:tc>
                <a:extLst>
                  <a:ext uri="{0D108BD9-81ED-4DB2-BD59-A6C34878D82A}">
                    <a16:rowId xmlns:a16="http://schemas.microsoft.com/office/drawing/2014/main" val="4100916864"/>
                  </a:ext>
                </a:extLst>
              </a:tr>
              <a:tr h="482049">
                <a:tc>
                  <a:txBody>
                    <a:bodyPr/>
                    <a:lstStyle/>
                    <a:p>
                      <a:r>
                        <a:rPr lang="en-GB" dirty="0" smtClean="0"/>
                        <a:t>E</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1.36</a:t>
                      </a:r>
                      <a:endParaRPr lang="en-GB" dirty="0"/>
                    </a:p>
                  </a:txBody>
                  <a:tcPr/>
                </a:tc>
                <a:extLst>
                  <a:ext uri="{0D108BD9-81ED-4DB2-BD59-A6C34878D82A}">
                    <a16:rowId xmlns:a16="http://schemas.microsoft.com/office/drawing/2014/main" val="462364832"/>
                  </a:ext>
                </a:extLst>
              </a:tr>
              <a:tr h="482049">
                <a:tc>
                  <a:txBody>
                    <a:bodyPr/>
                    <a:lstStyle/>
                    <a:p>
                      <a:r>
                        <a:rPr lang="en-GB" dirty="0" smtClean="0"/>
                        <a:t>B</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1.04</a:t>
                      </a:r>
                      <a:endParaRPr lang="en-GB" dirty="0"/>
                    </a:p>
                  </a:txBody>
                  <a:tcPr/>
                </a:tc>
                <a:extLst>
                  <a:ext uri="{0D108BD9-81ED-4DB2-BD59-A6C34878D82A}">
                    <a16:rowId xmlns:a16="http://schemas.microsoft.com/office/drawing/2014/main" val="63132784"/>
                  </a:ext>
                </a:extLst>
              </a:tr>
            </a:tbl>
          </a:graphicData>
        </a:graphic>
      </p:graphicFrame>
      <p:pic>
        <p:nvPicPr>
          <p:cNvPr id="10" name="Picture 9"/>
          <p:cNvPicPr>
            <a:picLocks noChangeAspect="1"/>
          </p:cNvPicPr>
          <p:nvPr/>
        </p:nvPicPr>
        <p:blipFill>
          <a:blip r:embed="rId4"/>
          <a:stretch>
            <a:fillRect/>
          </a:stretch>
        </p:blipFill>
        <p:spPr>
          <a:xfrm>
            <a:off x="6472237" y="3140968"/>
            <a:ext cx="161925" cy="400050"/>
          </a:xfrm>
          <a:prstGeom prst="rect">
            <a:avLst/>
          </a:prstGeom>
        </p:spPr>
      </p:pic>
      <p:pic>
        <p:nvPicPr>
          <p:cNvPr id="13" name="Picture 12"/>
          <p:cNvPicPr>
            <a:picLocks noChangeAspect="1"/>
          </p:cNvPicPr>
          <p:nvPr/>
        </p:nvPicPr>
        <p:blipFill>
          <a:blip r:embed="rId4"/>
          <a:stretch>
            <a:fillRect/>
          </a:stretch>
        </p:blipFill>
        <p:spPr>
          <a:xfrm>
            <a:off x="6447188" y="3502074"/>
            <a:ext cx="161925" cy="400050"/>
          </a:xfrm>
          <a:prstGeom prst="rect">
            <a:avLst/>
          </a:prstGeom>
        </p:spPr>
      </p:pic>
      <p:pic>
        <p:nvPicPr>
          <p:cNvPr id="14" name="Picture 13"/>
          <p:cNvPicPr>
            <a:picLocks noChangeAspect="1"/>
          </p:cNvPicPr>
          <p:nvPr/>
        </p:nvPicPr>
        <p:blipFill>
          <a:blip r:embed="rId4"/>
          <a:stretch>
            <a:fillRect/>
          </a:stretch>
        </p:blipFill>
        <p:spPr>
          <a:xfrm>
            <a:off x="6505907" y="3895202"/>
            <a:ext cx="161925" cy="400050"/>
          </a:xfrm>
          <a:prstGeom prst="rect">
            <a:avLst/>
          </a:prstGeom>
        </p:spPr>
      </p:pic>
      <p:pic>
        <p:nvPicPr>
          <p:cNvPr id="15" name="Picture 14"/>
          <p:cNvPicPr>
            <a:picLocks noChangeAspect="1"/>
          </p:cNvPicPr>
          <p:nvPr/>
        </p:nvPicPr>
        <p:blipFill>
          <a:blip r:embed="rId4"/>
          <a:stretch>
            <a:fillRect/>
          </a:stretch>
        </p:blipFill>
        <p:spPr>
          <a:xfrm>
            <a:off x="6492290" y="4295252"/>
            <a:ext cx="161925" cy="400050"/>
          </a:xfrm>
          <a:prstGeom prst="rect">
            <a:avLst/>
          </a:prstGeom>
        </p:spPr>
      </p:pic>
      <p:pic>
        <p:nvPicPr>
          <p:cNvPr id="16" name="Picture 15"/>
          <p:cNvPicPr>
            <a:picLocks noChangeAspect="1"/>
          </p:cNvPicPr>
          <p:nvPr/>
        </p:nvPicPr>
        <p:blipFill>
          <a:blip r:embed="rId4"/>
          <a:stretch>
            <a:fillRect/>
          </a:stretch>
        </p:blipFill>
        <p:spPr>
          <a:xfrm>
            <a:off x="6478673" y="4654984"/>
            <a:ext cx="161925" cy="400050"/>
          </a:xfrm>
          <a:prstGeom prst="rect">
            <a:avLst/>
          </a:prstGeom>
        </p:spPr>
      </p:pic>
      <p:pic>
        <p:nvPicPr>
          <p:cNvPr id="17" name="Picture 16"/>
          <p:cNvPicPr>
            <a:picLocks noChangeAspect="1"/>
          </p:cNvPicPr>
          <p:nvPr/>
        </p:nvPicPr>
        <p:blipFill>
          <a:blip r:embed="rId4"/>
          <a:stretch>
            <a:fillRect/>
          </a:stretch>
        </p:blipFill>
        <p:spPr>
          <a:xfrm>
            <a:off x="6564239" y="5031331"/>
            <a:ext cx="161925" cy="400050"/>
          </a:xfrm>
          <a:prstGeom prst="rect">
            <a:avLst/>
          </a:prstGeom>
        </p:spPr>
      </p:pic>
      <p:pic>
        <p:nvPicPr>
          <p:cNvPr id="18" name="Picture 17"/>
          <p:cNvPicPr>
            <a:picLocks noChangeAspect="1"/>
          </p:cNvPicPr>
          <p:nvPr/>
        </p:nvPicPr>
        <p:blipFill>
          <a:blip r:embed="rId4"/>
          <a:stretch>
            <a:fillRect/>
          </a:stretch>
        </p:blipFill>
        <p:spPr>
          <a:xfrm>
            <a:off x="4410075" y="2576898"/>
            <a:ext cx="161925" cy="400050"/>
          </a:xfrm>
          <a:prstGeom prst="rect">
            <a:avLst/>
          </a:prstGeom>
        </p:spPr>
      </p:pic>
    </p:spTree>
    <p:extLst>
      <p:ext uri="{BB962C8B-B14F-4D97-AF65-F5344CB8AC3E}">
        <p14:creationId xmlns:p14="http://schemas.microsoft.com/office/powerpoint/2010/main" val="4134579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E98D-173D-4603-91CF-7C76B5228002}"/>
              </a:ext>
            </a:extLst>
          </p:cNvPr>
          <p:cNvSpPr>
            <a:spLocks noGrp="1"/>
          </p:cNvSpPr>
          <p:nvPr>
            <p:ph type="title"/>
          </p:nvPr>
        </p:nvSpPr>
        <p:spPr/>
        <p:txBody>
          <a:bodyPr/>
          <a:lstStyle/>
          <a:p>
            <a:r>
              <a:rPr lang="en-IN" dirty="0" smtClean="0"/>
              <a:t>	Roulette-Wheel </a:t>
            </a:r>
            <a:r>
              <a:rPr lang="en-IN" dirty="0"/>
              <a:t>selection</a:t>
            </a:r>
          </a:p>
        </p:txBody>
      </p:sp>
      <p:pic>
        <p:nvPicPr>
          <p:cNvPr id="6" name="Content Placeholder 5">
            <a:extLst>
              <a:ext uri="{FF2B5EF4-FFF2-40B4-BE49-F238E27FC236}">
                <a16:creationId xmlns:a16="http://schemas.microsoft.com/office/drawing/2014/main" id="{E88BD680-8139-4E96-B337-707A36298653}"/>
              </a:ext>
            </a:extLst>
          </p:cNvPr>
          <p:cNvPicPr>
            <a:picLocks noGrp="1" noChangeAspect="1"/>
          </p:cNvPicPr>
          <p:nvPr>
            <p:ph idx="1"/>
          </p:nvPr>
        </p:nvPicPr>
        <p:blipFill>
          <a:blip r:embed="rId2"/>
          <a:stretch>
            <a:fillRect/>
          </a:stretch>
        </p:blipFill>
        <p:spPr>
          <a:xfrm>
            <a:off x="971600" y="1700808"/>
            <a:ext cx="6552728" cy="3888432"/>
          </a:xfrm>
          <a:prstGeom prst="rect">
            <a:avLst/>
          </a:prstGeom>
        </p:spPr>
      </p:pic>
      <p:sp>
        <p:nvSpPr>
          <p:cNvPr id="4" name="Footer Placeholder 3">
            <a:extLst>
              <a:ext uri="{FF2B5EF4-FFF2-40B4-BE49-F238E27FC236}">
                <a16:creationId xmlns:a16="http://schemas.microsoft.com/office/drawing/2014/main" id="{F8646C29-F106-41A8-8A79-D0EEFC96C31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B7E9BB4C-1D4E-4A3A-8D29-B89315AC6CE0}"/>
              </a:ext>
            </a:extLst>
          </p:cNvPr>
          <p:cNvSpPr>
            <a:spLocks noGrp="1"/>
          </p:cNvSpPr>
          <p:nvPr>
            <p:ph type="sldNum" sz="quarter" idx="12"/>
          </p:nvPr>
        </p:nvSpPr>
        <p:spPr/>
        <p:txBody>
          <a:bodyPr/>
          <a:lstStyle/>
          <a:p>
            <a:fld id="{BB055922-87EB-483D-8474-2C9330A0D922}" type="slidenum">
              <a:rPr lang="en-US" smtClean="0"/>
              <a:t>72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2864989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C17C-97C4-4092-BEB4-441B4ED4FC7E}"/>
              </a:ext>
            </a:extLst>
          </p:cNvPr>
          <p:cNvSpPr>
            <a:spLocks noGrp="1"/>
          </p:cNvSpPr>
          <p:nvPr>
            <p:ph type="title"/>
          </p:nvPr>
        </p:nvSpPr>
        <p:spPr/>
        <p:txBody>
          <a:bodyPr>
            <a:normAutofit fontScale="90000"/>
          </a:bodyPr>
          <a:lstStyle/>
          <a:p>
            <a:r>
              <a:rPr lang="en-IN" dirty="0" smtClean="0"/>
              <a:t>	Roulette-Wheel </a:t>
            </a:r>
            <a:r>
              <a:rPr lang="en-IN" dirty="0"/>
              <a:t>selection mechanism </a:t>
            </a:r>
          </a:p>
        </p:txBody>
      </p:sp>
      <p:pic>
        <p:nvPicPr>
          <p:cNvPr id="6" name="Content Placeholder 5">
            <a:extLst>
              <a:ext uri="{FF2B5EF4-FFF2-40B4-BE49-F238E27FC236}">
                <a16:creationId xmlns:a16="http://schemas.microsoft.com/office/drawing/2014/main" id="{D8A11319-1CA7-4A7E-8735-EA691A1E5ACF}"/>
              </a:ext>
            </a:extLst>
          </p:cNvPr>
          <p:cNvPicPr>
            <a:picLocks noGrp="1" noChangeAspect="1"/>
          </p:cNvPicPr>
          <p:nvPr>
            <p:ph idx="1"/>
          </p:nvPr>
        </p:nvPicPr>
        <p:blipFill>
          <a:blip r:embed="rId2"/>
          <a:stretch>
            <a:fillRect/>
          </a:stretch>
        </p:blipFill>
        <p:spPr>
          <a:xfrm>
            <a:off x="1115616" y="1556792"/>
            <a:ext cx="6624735" cy="3590471"/>
          </a:xfrm>
          <a:prstGeom prst="rect">
            <a:avLst/>
          </a:prstGeom>
        </p:spPr>
      </p:pic>
      <p:sp>
        <p:nvSpPr>
          <p:cNvPr id="4" name="Footer Placeholder 3">
            <a:extLst>
              <a:ext uri="{FF2B5EF4-FFF2-40B4-BE49-F238E27FC236}">
                <a16:creationId xmlns:a16="http://schemas.microsoft.com/office/drawing/2014/main" id="{BCD745BF-F260-4F56-87F8-94C16A72A73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3BF27EA-4737-4E23-8619-D19562639447}"/>
              </a:ext>
            </a:extLst>
          </p:cNvPr>
          <p:cNvSpPr>
            <a:spLocks noGrp="1"/>
          </p:cNvSpPr>
          <p:nvPr>
            <p:ph type="sldNum" sz="quarter" idx="12"/>
          </p:nvPr>
        </p:nvSpPr>
        <p:spPr/>
        <p:txBody>
          <a:bodyPr/>
          <a:lstStyle/>
          <a:p>
            <a:fld id="{BB055922-87EB-483D-8474-2C9330A0D922}" type="slidenum">
              <a:rPr lang="en-US" smtClean="0"/>
              <a:t>73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1964499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D824-C456-4B5E-ABE5-92E8441A2E90}"/>
              </a:ext>
            </a:extLst>
          </p:cNvPr>
          <p:cNvSpPr>
            <a:spLocks noGrp="1"/>
          </p:cNvSpPr>
          <p:nvPr>
            <p:ph type="title"/>
          </p:nvPr>
        </p:nvSpPr>
        <p:spPr/>
        <p:txBody>
          <a:bodyPr>
            <a:normAutofit fontScale="90000"/>
          </a:bodyPr>
          <a:lstStyle/>
          <a:p>
            <a:r>
              <a:rPr lang="en-IN" dirty="0" smtClean="0"/>
              <a:t>	Roulette-Wheel </a:t>
            </a:r>
            <a:r>
              <a:rPr lang="en-IN" dirty="0"/>
              <a:t>selection mechanism </a:t>
            </a:r>
          </a:p>
        </p:txBody>
      </p:sp>
      <p:pic>
        <p:nvPicPr>
          <p:cNvPr id="6" name="Content Placeholder 5">
            <a:extLst>
              <a:ext uri="{FF2B5EF4-FFF2-40B4-BE49-F238E27FC236}">
                <a16:creationId xmlns:a16="http://schemas.microsoft.com/office/drawing/2014/main" id="{70EC92B3-F98B-45AA-AD7B-BC5616A0D263}"/>
              </a:ext>
            </a:extLst>
          </p:cNvPr>
          <p:cNvPicPr>
            <a:picLocks noGrp="1" noChangeAspect="1"/>
          </p:cNvPicPr>
          <p:nvPr>
            <p:ph idx="1"/>
          </p:nvPr>
        </p:nvPicPr>
        <p:blipFill>
          <a:blip r:embed="rId3"/>
          <a:stretch>
            <a:fillRect/>
          </a:stretch>
        </p:blipFill>
        <p:spPr>
          <a:xfrm>
            <a:off x="1043608" y="1700808"/>
            <a:ext cx="7272808" cy="3816424"/>
          </a:xfrm>
          <a:prstGeom prst="rect">
            <a:avLst/>
          </a:prstGeom>
        </p:spPr>
      </p:pic>
      <p:sp>
        <p:nvSpPr>
          <p:cNvPr id="4" name="Footer Placeholder 3">
            <a:extLst>
              <a:ext uri="{FF2B5EF4-FFF2-40B4-BE49-F238E27FC236}">
                <a16:creationId xmlns:a16="http://schemas.microsoft.com/office/drawing/2014/main" id="{9FC3C811-F720-4FF7-95BA-832AD1863CA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A0D8271-06CB-4806-BF32-F6732EE07517}"/>
              </a:ext>
            </a:extLst>
          </p:cNvPr>
          <p:cNvSpPr>
            <a:spLocks noGrp="1"/>
          </p:cNvSpPr>
          <p:nvPr>
            <p:ph type="sldNum" sz="quarter" idx="12"/>
          </p:nvPr>
        </p:nvSpPr>
        <p:spPr/>
        <p:txBody>
          <a:bodyPr/>
          <a:lstStyle/>
          <a:p>
            <a:fld id="{BB055922-87EB-483D-8474-2C9330A0D922}" type="slidenum">
              <a:rPr lang="en-US" smtClean="0"/>
              <a:t>74</a:t>
            </a:fld>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34988428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0F8A-D035-4423-A97A-C050DF2171DD}"/>
              </a:ext>
            </a:extLst>
          </p:cNvPr>
          <p:cNvSpPr>
            <a:spLocks noGrp="1"/>
          </p:cNvSpPr>
          <p:nvPr>
            <p:ph type="title"/>
          </p:nvPr>
        </p:nvSpPr>
        <p:spPr/>
        <p:txBody>
          <a:bodyPr>
            <a:normAutofit fontScale="90000"/>
          </a:bodyPr>
          <a:lstStyle/>
          <a:p>
            <a:r>
              <a:rPr lang="en-US" dirty="0" smtClean="0"/>
              <a:t>	Roulette-Wheel </a:t>
            </a:r>
            <a:r>
              <a:rPr lang="en-US" dirty="0"/>
              <a:t>selection mechanism: An Example</a:t>
            </a:r>
            <a:endParaRPr lang="en-IN" dirty="0"/>
          </a:p>
        </p:txBody>
      </p:sp>
      <p:pic>
        <p:nvPicPr>
          <p:cNvPr id="6" name="Content Placeholder 5">
            <a:extLst>
              <a:ext uri="{FF2B5EF4-FFF2-40B4-BE49-F238E27FC236}">
                <a16:creationId xmlns:a16="http://schemas.microsoft.com/office/drawing/2014/main" id="{AB253898-6063-4F5A-8134-6294A06DBC8D}"/>
              </a:ext>
            </a:extLst>
          </p:cNvPr>
          <p:cNvPicPr>
            <a:picLocks noGrp="1" noChangeAspect="1"/>
          </p:cNvPicPr>
          <p:nvPr>
            <p:ph idx="1"/>
          </p:nvPr>
        </p:nvPicPr>
        <p:blipFill>
          <a:blip r:embed="rId2"/>
          <a:stretch>
            <a:fillRect/>
          </a:stretch>
        </p:blipFill>
        <p:spPr>
          <a:xfrm>
            <a:off x="457200" y="1442616"/>
            <a:ext cx="7643192" cy="4938712"/>
          </a:xfrm>
          <a:prstGeom prst="rect">
            <a:avLst/>
          </a:prstGeom>
        </p:spPr>
      </p:pic>
      <p:sp>
        <p:nvSpPr>
          <p:cNvPr id="4" name="Footer Placeholder 3">
            <a:extLst>
              <a:ext uri="{FF2B5EF4-FFF2-40B4-BE49-F238E27FC236}">
                <a16:creationId xmlns:a16="http://schemas.microsoft.com/office/drawing/2014/main" id="{C276E270-F52D-4275-B09C-981A9F530A2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2632E6C-170B-4428-8706-6289862CF99E}"/>
              </a:ext>
            </a:extLst>
          </p:cNvPr>
          <p:cNvSpPr>
            <a:spLocks noGrp="1"/>
          </p:cNvSpPr>
          <p:nvPr>
            <p:ph type="sldNum" sz="quarter" idx="12"/>
          </p:nvPr>
        </p:nvSpPr>
        <p:spPr/>
        <p:txBody>
          <a:bodyPr/>
          <a:lstStyle/>
          <a:p>
            <a:fld id="{BB055922-87EB-483D-8474-2C9330A0D922}" type="slidenum">
              <a:rPr lang="en-US" smtClean="0"/>
              <a:t>75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30143"/>
            <a:ext cx="1755726" cy="1267559"/>
          </a:xfrm>
          <a:prstGeom prst="rect">
            <a:avLst/>
          </a:prstGeom>
        </p:spPr>
      </p:pic>
      <p:sp>
        <p:nvSpPr>
          <p:cNvPr id="3" name="Rectangle 2"/>
          <p:cNvSpPr/>
          <p:nvPr/>
        </p:nvSpPr>
        <p:spPr>
          <a:xfrm>
            <a:off x="1547664" y="4941168"/>
            <a:ext cx="1080120" cy="648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Ʃf</a:t>
            </a:r>
            <a:r>
              <a:rPr lang="en-US" sz="1100" b="1" dirty="0" err="1" smtClean="0"/>
              <a:t>i</a:t>
            </a:r>
            <a:r>
              <a:rPr lang="en-US" dirty="0" smtClean="0"/>
              <a:t>=23.25</a:t>
            </a:r>
            <a:endParaRPr lang="en-US" sz="1600" dirty="0"/>
          </a:p>
        </p:txBody>
      </p:sp>
      <p:sp>
        <p:nvSpPr>
          <p:cNvPr id="8" name="Rectangle 7"/>
          <p:cNvSpPr/>
          <p:nvPr/>
        </p:nvSpPr>
        <p:spPr>
          <a:xfrm>
            <a:off x="2843808" y="3429000"/>
            <a:ext cx="720080" cy="144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.04</a:t>
            </a:r>
            <a:endParaRPr lang="en-US" dirty="0"/>
          </a:p>
        </p:txBody>
      </p:sp>
    </p:spTree>
    <p:extLst>
      <p:ext uri="{BB962C8B-B14F-4D97-AF65-F5344CB8AC3E}">
        <p14:creationId xmlns:p14="http://schemas.microsoft.com/office/powerpoint/2010/main" val="30769922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FBCF-8856-47BC-A9A0-C194EA00CB50}"/>
              </a:ext>
            </a:extLst>
          </p:cNvPr>
          <p:cNvSpPr>
            <a:spLocks noGrp="1"/>
          </p:cNvSpPr>
          <p:nvPr>
            <p:ph type="title"/>
          </p:nvPr>
        </p:nvSpPr>
        <p:spPr/>
        <p:txBody>
          <a:bodyPr>
            <a:normAutofit fontScale="90000"/>
          </a:bodyPr>
          <a:lstStyle/>
          <a:p>
            <a:pPr algn="r"/>
            <a:r>
              <a:rPr lang="en-IN" dirty="0">
                <a:latin typeface="Times New Roman" panose="02020603050405020304" pitchFamily="18" charset="0"/>
                <a:cs typeface="Times New Roman" panose="02020603050405020304" pitchFamily="18" charset="0"/>
              </a:rPr>
              <a:t>Roulette-Wheel selection : Implementation </a:t>
            </a:r>
          </a:p>
        </p:txBody>
      </p:sp>
      <p:pic>
        <p:nvPicPr>
          <p:cNvPr id="6" name="Content Placeholder 5">
            <a:extLst>
              <a:ext uri="{FF2B5EF4-FFF2-40B4-BE49-F238E27FC236}">
                <a16:creationId xmlns:a16="http://schemas.microsoft.com/office/drawing/2014/main" id="{C7437113-D74B-403E-B465-86B99A1D0ABD}"/>
              </a:ext>
            </a:extLst>
          </p:cNvPr>
          <p:cNvPicPr>
            <a:picLocks noGrp="1" noChangeAspect="1"/>
          </p:cNvPicPr>
          <p:nvPr>
            <p:ph idx="1"/>
          </p:nvPr>
        </p:nvPicPr>
        <p:blipFill>
          <a:blip r:embed="rId2"/>
          <a:stretch>
            <a:fillRect/>
          </a:stretch>
        </p:blipFill>
        <p:spPr>
          <a:xfrm>
            <a:off x="1115616" y="1772816"/>
            <a:ext cx="6840760" cy="3816424"/>
          </a:xfrm>
          <a:prstGeom prst="rect">
            <a:avLst/>
          </a:prstGeom>
        </p:spPr>
      </p:pic>
      <p:sp>
        <p:nvSpPr>
          <p:cNvPr id="4" name="Footer Placeholder 3">
            <a:extLst>
              <a:ext uri="{FF2B5EF4-FFF2-40B4-BE49-F238E27FC236}">
                <a16:creationId xmlns:a16="http://schemas.microsoft.com/office/drawing/2014/main" id="{C4724E7A-40C6-4058-BFF2-114EA933F10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3FB04AC-EBDA-4042-B780-08B42C7C9F50}"/>
              </a:ext>
            </a:extLst>
          </p:cNvPr>
          <p:cNvSpPr>
            <a:spLocks noGrp="1"/>
          </p:cNvSpPr>
          <p:nvPr>
            <p:ph type="sldNum" sz="quarter" idx="12"/>
          </p:nvPr>
        </p:nvSpPr>
        <p:spPr/>
        <p:txBody>
          <a:bodyPr/>
          <a:lstStyle/>
          <a:p>
            <a:fld id="{BB055922-87EB-483D-8474-2C9330A0D922}" type="slidenum">
              <a:rPr lang="en-US" smtClean="0"/>
              <a:t>76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67" y="274638"/>
            <a:ext cx="1755726" cy="1267559"/>
          </a:xfrm>
          <a:prstGeom prst="rect">
            <a:avLst/>
          </a:prstGeom>
        </p:spPr>
      </p:pic>
    </p:spTree>
    <p:extLst>
      <p:ext uri="{BB962C8B-B14F-4D97-AF65-F5344CB8AC3E}">
        <p14:creationId xmlns:p14="http://schemas.microsoft.com/office/powerpoint/2010/main" val="34365031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IN" dirty="0">
                <a:latin typeface="Times New Roman" panose="02020603050405020304" pitchFamily="18" charset="0"/>
                <a:cs typeface="Times New Roman" panose="02020603050405020304" pitchFamily="18" charset="0"/>
              </a:rPr>
              <a:t>Roulette-Wheel selection : Implementation </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732517"/>
            <a:ext cx="8229600" cy="4261329"/>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67" y="274638"/>
            <a:ext cx="1755726" cy="1267559"/>
          </a:xfrm>
          <a:prstGeom prst="rect">
            <a:avLst/>
          </a:prstGeom>
        </p:spPr>
      </p:pic>
      <p:sp>
        <p:nvSpPr>
          <p:cNvPr id="8" name="Rounded Rectangle 7"/>
          <p:cNvSpPr/>
          <p:nvPr/>
        </p:nvSpPr>
        <p:spPr>
          <a:xfrm>
            <a:off x="7812360" y="5661248"/>
            <a:ext cx="874440" cy="3325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4715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E785-9BDF-4B2F-8A74-FF9AD553A068}"/>
              </a:ext>
            </a:extLst>
          </p:cNvPr>
          <p:cNvSpPr>
            <a:spLocks noGrp="1"/>
          </p:cNvSpPr>
          <p:nvPr>
            <p:ph type="title"/>
          </p:nvPr>
        </p:nvSpPr>
        <p:spPr/>
        <p:txBody>
          <a:bodyPr>
            <a:normAutofit fontScale="90000"/>
          </a:bodyPr>
          <a:lstStyle/>
          <a:p>
            <a:r>
              <a:rPr lang="en-US" dirty="0" smtClean="0"/>
              <a:t>		Problem </a:t>
            </a:r>
            <a:r>
              <a:rPr lang="en-US" dirty="0"/>
              <a:t>with Roulette-Wheel selection scheme</a:t>
            </a:r>
            <a:endParaRPr lang="en-IN" dirty="0"/>
          </a:p>
        </p:txBody>
      </p:sp>
      <p:pic>
        <p:nvPicPr>
          <p:cNvPr id="6" name="Content Placeholder 5">
            <a:extLst>
              <a:ext uri="{FF2B5EF4-FFF2-40B4-BE49-F238E27FC236}">
                <a16:creationId xmlns:a16="http://schemas.microsoft.com/office/drawing/2014/main" id="{065EA302-F9B4-4678-8E2A-BBCF679398E0}"/>
              </a:ext>
            </a:extLst>
          </p:cNvPr>
          <p:cNvPicPr>
            <a:picLocks noGrp="1" noChangeAspect="1"/>
          </p:cNvPicPr>
          <p:nvPr>
            <p:ph idx="1"/>
          </p:nvPr>
        </p:nvPicPr>
        <p:blipFill>
          <a:blip r:embed="rId2"/>
          <a:stretch>
            <a:fillRect/>
          </a:stretch>
        </p:blipFill>
        <p:spPr>
          <a:xfrm>
            <a:off x="1115616" y="1700808"/>
            <a:ext cx="7272808" cy="3888432"/>
          </a:xfrm>
          <a:prstGeom prst="rect">
            <a:avLst/>
          </a:prstGeom>
        </p:spPr>
      </p:pic>
      <p:sp>
        <p:nvSpPr>
          <p:cNvPr id="4" name="Footer Placeholder 3">
            <a:extLst>
              <a:ext uri="{FF2B5EF4-FFF2-40B4-BE49-F238E27FC236}">
                <a16:creationId xmlns:a16="http://schemas.microsoft.com/office/drawing/2014/main" id="{3FFDFB62-136A-4339-9A4C-5A926CADACB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F4DFB8E-E3C0-470E-813F-372B6E4E677C}"/>
              </a:ext>
            </a:extLst>
          </p:cNvPr>
          <p:cNvSpPr>
            <a:spLocks noGrp="1"/>
          </p:cNvSpPr>
          <p:nvPr>
            <p:ph type="sldNum" sz="quarter" idx="12"/>
          </p:nvPr>
        </p:nvSpPr>
        <p:spPr/>
        <p:txBody>
          <a:bodyPr/>
          <a:lstStyle/>
          <a:p>
            <a:fld id="{BB055922-87EB-483D-8474-2C9330A0D922}" type="slidenum">
              <a:rPr lang="en-US" smtClean="0"/>
              <a:t>78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0673625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44A6-27EA-4543-8EA0-04A4C382C236}"/>
              </a:ext>
            </a:extLst>
          </p:cNvPr>
          <p:cNvSpPr>
            <a:spLocks noGrp="1"/>
          </p:cNvSpPr>
          <p:nvPr>
            <p:ph type="title"/>
          </p:nvPr>
        </p:nvSpPr>
        <p:spPr/>
        <p:txBody>
          <a:bodyPr/>
          <a:lstStyle/>
          <a:p>
            <a:r>
              <a:rPr lang="en-IN" dirty="0"/>
              <a:t>Rank-based selection</a:t>
            </a:r>
          </a:p>
        </p:txBody>
      </p:sp>
      <p:pic>
        <p:nvPicPr>
          <p:cNvPr id="6" name="Content Placeholder 5">
            <a:extLst>
              <a:ext uri="{FF2B5EF4-FFF2-40B4-BE49-F238E27FC236}">
                <a16:creationId xmlns:a16="http://schemas.microsoft.com/office/drawing/2014/main" id="{90D4E89D-1268-492B-96D9-603C4F202EBD}"/>
              </a:ext>
            </a:extLst>
          </p:cNvPr>
          <p:cNvPicPr>
            <a:picLocks noGrp="1" noChangeAspect="1"/>
          </p:cNvPicPr>
          <p:nvPr>
            <p:ph idx="1"/>
          </p:nvPr>
        </p:nvPicPr>
        <p:blipFill>
          <a:blip r:embed="rId2"/>
          <a:stretch>
            <a:fillRect/>
          </a:stretch>
        </p:blipFill>
        <p:spPr>
          <a:xfrm>
            <a:off x="1115616" y="1417638"/>
            <a:ext cx="6480720" cy="3878227"/>
          </a:xfrm>
          <a:prstGeom prst="rect">
            <a:avLst/>
          </a:prstGeom>
        </p:spPr>
      </p:pic>
      <p:sp>
        <p:nvSpPr>
          <p:cNvPr id="4" name="Footer Placeholder 3">
            <a:extLst>
              <a:ext uri="{FF2B5EF4-FFF2-40B4-BE49-F238E27FC236}">
                <a16:creationId xmlns:a16="http://schemas.microsoft.com/office/drawing/2014/main" id="{10C12579-C1C3-4995-838D-628EEA8AFD0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DF43A91-D855-4398-8384-0E876733EF43}"/>
              </a:ext>
            </a:extLst>
          </p:cNvPr>
          <p:cNvSpPr>
            <a:spLocks noGrp="1"/>
          </p:cNvSpPr>
          <p:nvPr>
            <p:ph type="sldNum" sz="quarter" idx="12"/>
          </p:nvPr>
        </p:nvSpPr>
        <p:spPr/>
        <p:txBody>
          <a:bodyPr/>
          <a:lstStyle/>
          <a:p>
            <a:fld id="{BB055922-87EB-483D-8474-2C9330A0D922}" type="slidenum">
              <a:rPr lang="en-US" smtClean="0"/>
              <a:t>79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753" y="232195"/>
            <a:ext cx="1755726" cy="1267559"/>
          </a:xfrm>
          <a:prstGeom prst="rect">
            <a:avLst/>
          </a:prstGeom>
        </p:spPr>
      </p:pic>
    </p:spTree>
    <p:extLst>
      <p:ext uri="{BB962C8B-B14F-4D97-AF65-F5344CB8AC3E}">
        <p14:creationId xmlns:p14="http://schemas.microsoft.com/office/powerpoint/2010/main" val="2150842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970BE-F033-484C-9177-75D5AC7178A8}"/>
              </a:ext>
            </a:extLst>
          </p:cNvPr>
          <p:cNvSpPr>
            <a:spLocks noGrp="1"/>
          </p:cNvSpPr>
          <p:nvPr>
            <p:ph type="title"/>
          </p:nvPr>
        </p:nvSpPr>
        <p:spPr/>
        <p:txBody>
          <a:bodyPr>
            <a:normAutofit fontScale="90000"/>
          </a:bodyPr>
          <a:lstStyle/>
          <a:p>
            <a:pPr algn="r"/>
            <a:r>
              <a:rPr lang="en-US" dirty="0">
                <a:latin typeface="Times New Roman" panose="02020603050405020304" pitchFamily="18" charset="0"/>
                <a:cs typeface="Times New Roman" panose="02020603050405020304" pitchFamily="18" charset="0"/>
              </a:rPr>
              <a:t>A brief account on genetics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Crossing over </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9F50C06-9261-49E0-B8C0-478D5B6DE5FB}"/>
              </a:ext>
            </a:extLst>
          </p:cNvPr>
          <p:cNvPicPr>
            <a:picLocks noGrp="1" noChangeAspect="1"/>
          </p:cNvPicPr>
          <p:nvPr>
            <p:ph idx="1"/>
          </p:nvPr>
        </p:nvPicPr>
        <p:blipFill>
          <a:blip r:embed="rId2"/>
          <a:stretch>
            <a:fillRect/>
          </a:stretch>
        </p:blipFill>
        <p:spPr>
          <a:xfrm>
            <a:off x="457200" y="1631666"/>
            <a:ext cx="5050904" cy="4463030"/>
          </a:xfrm>
          <a:prstGeom prst="rect">
            <a:avLst/>
          </a:prstGeom>
        </p:spPr>
      </p:pic>
      <p:sp>
        <p:nvSpPr>
          <p:cNvPr id="4" name="Footer Placeholder 3">
            <a:extLst>
              <a:ext uri="{FF2B5EF4-FFF2-40B4-BE49-F238E27FC236}">
                <a16:creationId xmlns:a16="http://schemas.microsoft.com/office/drawing/2014/main" id="{1C6EA3F1-7708-4519-AAB7-3784C1679EC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7BDA26A-7E83-4063-9BF1-C356DDC786E3}"/>
              </a:ext>
            </a:extLst>
          </p:cNvPr>
          <p:cNvSpPr>
            <a:spLocks noGrp="1"/>
          </p:cNvSpPr>
          <p:nvPr>
            <p:ph type="sldNum" sz="quarter" idx="12"/>
          </p:nvPr>
        </p:nvSpPr>
        <p:spPr/>
        <p:txBody>
          <a:bodyPr/>
          <a:lstStyle/>
          <a:p>
            <a:fld id="{BB055922-87EB-483D-8474-2C9330A0D922}" type="slidenum">
              <a:rPr lang="en-US" smtClean="0"/>
              <a:t>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85" y="212358"/>
            <a:ext cx="1755726" cy="1267559"/>
          </a:xfrm>
          <a:prstGeom prst="rect">
            <a:avLst/>
          </a:prstGeom>
        </p:spPr>
      </p:pic>
      <p:sp>
        <p:nvSpPr>
          <p:cNvPr id="3" name="Rectangle 2"/>
          <p:cNvSpPr/>
          <p:nvPr/>
        </p:nvSpPr>
        <p:spPr>
          <a:xfrm>
            <a:off x="5995958" y="1844824"/>
            <a:ext cx="3016696" cy="33123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GB" b="1" dirty="0" smtClean="0">
                <a:latin typeface="Times New Roman" panose="02020603050405020304" pitchFamily="18" charset="0"/>
                <a:cs typeface="Times New Roman" panose="02020603050405020304" pitchFamily="18" charset="0"/>
              </a:rPr>
              <a:t>Crossing </a:t>
            </a:r>
            <a:r>
              <a:rPr lang="en-GB" b="1" dirty="0">
                <a:latin typeface="Times New Roman" panose="02020603050405020304" pitchFamily="18" charset="0"/>
                <a:cs typeface="Times New Roman" panose="02020603050405020304" pitchFamily="18" charset="0"/>
              </a:rPr>
              <a:t>over </a:t>
            </a:r>
            <a:r>
              <a:rPr lang="en-GB" dirty="0">
                <a:latin typeface="Times New Roman" panose="02020603050405020304" pitchFamily="18" charset="0"/>
                <a:cs typeface="Times New Roman" panose="02020603050405020304" pitchFamily="18" charset="0"/>
              </a:rPr>
              <a:t>is a cellular process that happens during </a:t>
            </a:r>
            <a:r>
              <a:rPr lang="en-GB" dirty="0" smtClean="0">
                <a:latin typeface="Times New Roman" panose="02020603050405020304" pitchFamily="18" charset="0"/>
                <a:cs typeface="Times New Roman" panose="02020603050405020304" pitchFamily="18" charset="0"/>
              </a:rPr>
              <a:t>meiosis </a:t>
            </a:r>
            <a:r>
              <a:rPr lang="en-GB" dirty="0">
                <a:latin typeface="Times New Roman" panose="02020603050405020304" pitchFamily="18" charset="0"/>
                <a:cs typeface="Times New Roman" panose="02020603050405020304" pitchFamily="18" charset="0"/>
              </a:rPr>
              <a:t>when chromosomes of the same type are lined up. When two chromosomes — one from the mother and one from the father — line up, parts of the chromosome can be switched. The two chromosomes contain the same genes, but may have different forms of the genes</a:t>
            </a:r>
            <a:r>
              <a:rPr lang="en-GB" dirty="0"/>
              <a:t>.</a:t>
            </a:r>
          </a:p>
        </p:txBody>
      </p:sp>
      <p:sp>
        <p:nvSpPr>
          <p:cNvPr id="8" name="Rectangle 7"/>
          <p:cNvSpPr/>
          <p:nvPr/>
        </p:nvSpPr>
        <p:spPr>
          <a:xfrm>
            <a:off x="457200" y="5662393"/>
            <a:ext cx="8555454" cy="646331"/>
          </a:xfrm>
          <a:prstGeom prst="rect">
            <a:avLst/>
          </a:prstGeom>
        </p:spPr>
        <p:txBody>
          <a:bodyPr wrap="square">
            <a:spAutoFit/>
          </a:bodyPr>
          <a:lstStyle/>
          <a:p>
            <a:pPr algn="just"/>
            <a:r>
              <a:rPr lang="en-GB" dirty="0">
                <a:solidFill>
                  <a:srgbClr val="202124"/>
                </a:solidFill>
                <a:latin typeface="Times New Roman" panose="02020603050405020304" pitchFamily="18" charset="0"/>
                <a:cs typeface="Times New Roman" panose="02020603050405020304" pitchFamily="18" charset="0"/>
              </a:rPr>
              <a:t>Meiosis is </a:t>
            </a:r>
            <a:r>
              <a:rPr lang="en-GB" dirty="0">
                <a:solidFill>
                  <a:srgbClr val="040C28"/>
                </a:solidFill>
                <a:latin typeface="Times New Roman" panose="02020603050405020304" pitchFamily="18" charset="0"/>
                <a:cs typeface="Times New Roman" panose="02020603050405020304" pitchFamily="18" charset="0"/>
              </a:rPr>
              <a:t>a type of cell division in sexually reproducing organisms that reduces the number of chromosomes in gametes</a:t>
            </a:r>
            <a:r>
              <a:rPr lang="en-GB" dirty="0">
                <a:solidFill>
                  <a:srgbClr val="202124"/>
                </a:solidFill>
                <a:latin typeface="Times New Roman" panose="02020603050405020304" pitchFamily="18" charset="0"/>
                <a:cs typeface="Times New Roman" panose="02020603050405020304" pitchFamily="18" charset="0"/>
              </a:rPr>
              <a:t> </a:t>
            </a:r>
            <a:r>
              <a:rPr lang="en-GB" dirty="0" smtClean="0">
                <a:solidFill>
                  <a:srgbClr val="202124"/>
                </a:solidFill>
                <a:latin typeface="Times New Roman" panose="02020603050405020304" pitchFamily="18" charset="0"/>
                <a:cs typeface="Times New Roman" panose="02020603050405020304" pitchFamily="18" charset="0"/>
              </a:rPr>
              <a:t>(cells</a:t>
            </a:r>
            <a:r>
              <a:rPr lang="en-GB" dirty="0">
                <a:solidFill>
                  <a:srgbClr val="202124"/>
                </a:solidFill>
                <a:latin typeface="Times New Roman" panose="02020603050405020304" pitchFamily="18" charset="0"/>
                <a:cs typeface="Times New Roman" panose="02020603050405020304" pitchFamily="18" charset="0"/>
              </a:rPr>
              <a:t>, or egg </a:t>
            </a:r>
            <a:r>
              <a:rPr lang="en-GB" dirty="0" smtClean="0">
                <a:solidFill>
                  <a:srgbClr val="202124"/>
                </a:solidFill>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4835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1A3D2-AA18-4C50-A381-A77A9184A15D}"/>
              </a:ext>
            </a:extLst>
          </p:cNvPr>
          <p:cNvSpPr>
            <a:spLocks noGrp="1"/>
          </p:cNvSpPr>
          <p:nvPr>
            <p:ph type="title"/>
          </p:nvPr>
        </p:nvSpPr>
        <p:spPr/>
        <p:txBody>
          <a:bodyPr>
            <a:normAutofit fontScale="90000"/>
          </a:bodyPr>
          <a:lstStyle/>
          <a:p>
            <a:r>
              <a:rPr lang="en-IN" dirty="0" smtClean="0"/>
              <a:t>		Rank-based </a:t>
            </a:r>
            <a:r>
              <a:rPr lang="en-IN" dirty="0"/>
              <a:t>selection: Example</a:t>
            </a:r>
          </a:p>
        </p:txBody>
      </p:sp>
      <p:pic>
        <p:nvPicPr>
          <p:cNvPr id="6" name="Content Placeholder 5">
            <a:extLst>
              <a:ext uri="{FF2B5EF4-FFF2-40B4-BE49-F238E27FC236}">
                <a16:creationId xmlns:a16="http://schemas.microsoft.com/office/drawing/2014/main" id="{E213AD60-597B-45C9-A1FD-052D3DFC0AB3}"/>
              </a:ext>
            </a:extLst>
          </p:cNvPr>
          <p:cNvPicPr>
            <a:picLocks noGrp="1" noChangeAspect="1"/>
          </p:cNvPicPr>
          <p:nvPr>
            <p:ph idx="1"/>
          </p:nvPr>
        </p:nvPicPr>
        <p:blipFill>
          <a:blip r:embed="rId2"/>
          <a:stretch>
            <a:fillRect/>
          </a:stretch>
        </p:blipFill>
        <p:spPr>
          <a:xfrm>
            <a:off x="683568" y="1556792"/>
            <a:ext cx="8003232" cy="4799557"/>
          </a:xfrm>
          <a:prstGeom prst="rect">
            <a:avLst/>
          </a:prstGeom>
        </p:spPr>
      </p:pic>
      <p:sp>
        <p:nvSpPr>
          <p:cNvPr id="4" name="Footer Placeholder 3">
            <a:extLst>
              <a:ext uri="{FF2B5EF4-FFF2-40B4-BE49-F238E27FC236}">
                <a16:creationId xmlns:a16="http://schemas.microsoft.com/office/drawing/2014/main" id="{79E90576-D1B6-4E7B-9916-0748BF0D601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BF9F5039-1134-4BD2-B3F5-E445355DDD8D}"/>
              </a:ext>
            </a:extLst>
          </p:cNvPr>
          <p:cNvSpPr>
            <a:spLocks noGrp="1"/>
          </p:cNvSpPr>
          <p:nvPr>
            <p:ph type="sldNum" sz="quarter" idx="12"/>
          </p:nvPr>
        </p:nvSpPr>
        <p:spPr/>
        <p:txBody>
          <a:bodyPr/>
          <a:lstStyle/>
          <a:p>
            <a:fld id="{BB055922-87EB-483D-8474-2C9330A0D922}" type="slidenum">
              <a:rPr lang="en-US" smtClean="0"/>
              <a:t>80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7453402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2D91E-D21A-4793-B909-45BBEE3A1B2B}"/>
              </a:ext>
            </a:extLst>
          </p:cNvPr>
          <p:cNvSpPr>
            <a:spLocks noGrp="1"/>
          </p:cNvSpPr>
          <p:nvPr>
            <p:ph type="title"/>
          </p:nvPr>
        </p:nvSpPr>
        <p:spPr/>
        <p:txBody>
          <a:bodyPr>
            <a:normAutofit fontScale="90000"/>
          </a:bodyPr>
          <a:lstStyle/>
          <a:p>
            <a:r>
              <a:rPr lang="en-IN" dirty="0" smtClean="0"/>
              <a:t>	Rank-based </a:t>
            </a:r>
            <a:r>
              <a:rPr lang="en-IN" dirty="0"/>
              <a:t>selection: Implementation </a:t>
            </a:r>
          </a:p>
        </p:txBody>
      </p:sp>
      <p:pic>
        <p:nvPicPr>
          <p:cNvPr id="6" name="Content Placeholder 5">
            <a:extLst>
              <a:ext uri="{FF2B5EF4-FFF2-40B4-BE49-F238E27FC236}">
                <a16:creationId xmlns:a16="http://schemas.microsoft.com/office/drawing/2014/main" id="{501166F0-E7FB-42AB-8B08-7ED0AB4FD1FE}"/>
              </a:ext>
            </a:extLst>
          </p:cNvPr>
          <p:cNvPicPr>
            <a:picLocks noGrp="1" noChangeAspect="1"/>
          </p:cNvPicPr>
          <p:nvPr>
            <p:ph idx="1"/>
          </p:nvPr>
        </p:nvPicPr>
        <p:blipFill>
          <a:blip r:embed="rId2"/>
          <a:stretch>
            <a:fillRect/>
          </a:stretch>
        </p:blipFill>
        <p:spPr>
          <a:xfrm>
            <a:off x="1259632" y="1772816"/>
            <a:ext cx="7056784" cy="3492567"/>
          </a:xfrm>
          <a:prstGeom prst="rect">
            <a:avLst/>
          </a:prstGeom>
        </p:spPr>
      </p:pic>
      <p:sp>
        <p:nvSpPr>
          <p:cNvPr id="4" name="Footer Placeholder 3">
            <a:extLst>
              <a:ext uri="{FF2B5EF4-FFF2-40B4-BE49-F238E27FC236}">
                <a16:creationId xmlns:a16="http://schemas.microsoft.com/office/drawing/2014/main" id="{FD15DEE9-8D6F-4FB7-B63F-03625FC0167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F30F0CB-C688-4CFF-932F-F9B5C4BAD52F}"/>
              </a:ext>
            </a:extLst>
          </p:cNvPr>
          <p:cNvSpPr>
            <a:spLocks noGrp="1"/>
          </p:cNvSpPr>
          <p:nvPr>
            <p:ph type="sldNum" sz="quarter" idx="12"/>
          </p:nvPr>
        </p:nvSpPr>
        <p:spPr/>
        <p:txBody>
          <a:bodyPr/>
          <a:lstStyle/>
          <a:p>
            <a:fld id="{BB055922-87EB-483D-8474-2C9330A0D922}" type="slidenum">
              <a:rPr lang="en-US" smtClean="0"/>
              <a:t>81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25999095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FB36-A591-4DAE-81A6-06C3C6C39A17}"/>
              </a:ext>
            </a:extLst>
          </p:cNvPr>
          <p:cNvSpPr>
            <a:spLocks noGrp="1"/>
          </p:cNvSpPr>
          <p:nvPr>
            <p:ph type="title"/>
          </p:nvPr>
        </p:nvSpPr>
        <p:spPr/>
        <p:txBody>
          <a:bodyPr>
            <a:normAutofit fontScale="90000"/>
          </a:bodyPr>
          <a:lstStyle/>
          <a:p>
            <a:r>
              <a:rPr lang="en-US" dirty="0" smtClean="0"/>
              <a:t>	Comparing </a:t>
            </a:r>
            <a:r>
              <a:rPr lang="en-US" dirty="0"/>
              <a:t>Rank-based selection </a:t>
            </a:r>
            <a:r>
              <a:rPr lang="en-US" dirty="0" smtClean="0"/>
              <a:t>	with </a:t>
            </a:r>
            <a:r>
              <a:rPr lang="en-US" dirty="0"/>
              <a:t>Roulette-Wheel selection </a:t>
            </a:r>
            <a:endParaRPr lang="en-IN" dirty="0"/>
          </a:p>
        </p:txBody>
      </p:sp>
      <p:pic>
        <p:nvPicPr>
          <p:cNvPr id="6" name="Content Placeholder 5">
            <a:extLst>
              <a:ext uri="{FF2B5EF4-FFF2-40B4-BE49-F238E27FC236}">
                <a16:creationId xmlns:a16="http://schemas.microsoft.com/office/drawing/2014/main" id="{205BBC25-24EF-4141-990C-A99318810943}"/>
              </a:ext>
            </a:extLst>
          </p:cNvPr>
          <p:cNvPicPr>
            <a:picLocks noGrp="1" noChangeAspect="1"/>
          </p:cNvPicPr>
          <p:nvPr>
            <p:ph idx="1"/>
          </p:nvPr>
        </p:nvPicPr>
        <p:blipFill>
          <a:blip r:embed="rId2"/>
          <a:stretch>
            <a:fillRect/>
          </a:stretch>
        </p:blipFill>
        <p:spPr>
          <a:xfrm>
            <a:off x="755576" y="1841036"/>
            <a:ext cx="7931224" cy="4385218"/>
          </a:xfrm>
          <a:prstGeom prst="rect">
            <a:avLst/>
          </a:prstGeom>
        </p:spPr>
      </p:pic>
      <p:sp>
        <p:nvSpPr>
          <p:cNvPr id="4" name="Footer Placeholder 3">
            <a:extLst>
              <a:ext uri="{FF2B5EF4-FFF2-40B4-BE49-F238E27FC236}">
                <a16:creationId xmlns:a16="http://schemas.microsoft.com/office/drawing/2014/main" id="{F04A12EF-49EA-4B58-B5C9-25C1CB90C94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41BD0B4-BB6F-4BC6-9A90-63DF4E08A974}"/>
              </a:ext>
            </a:extLst>
          </p:cNvPr>
          <p:cNvSpPr>
            <a:spLocks noGrp="1"/>
          </p:cNvSpPr>
          <p:nvPr>
            <p:ph type="sldNum" sz="quarter" idx="12"/>
          </p:nvPr>
        </p:nvSpPr>
        <p:spPr/>
        <p:txBody>
          <a:bodyPr/>
          <a:lstStyle/>
          <a:p>
            <a:fld id="{BB055922-87EB-483D-8474-2C9330A0D922}" type="slidenum">
              <a:rPr lang="en-US" smtClean="0"/>
              <a:t>82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70195"/>
            <a:ext cx="1547664" cy="1117347"/>
          </a:xfrm>
          <a:prstGeom prst="rect">
            <a:avLst/>
          </a:prstGeom>
        </p:spPr>
      </p:pic>
    </p:spTree>
    <p:extLst>
      <p:ext uri="{BB962C8B-B14F-4D97-AF65-F5344CB8AC3E}">
        <p14:creationId xmlns:p14="http://schemas.microsoft.com/office/powerpoint/2010/main" val="31829177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77D8-4E33-4AC1-BF6B-ACCEE4D6657C}"/>
              </a:ext>
            </a:extLst>
          </p:cNvPr>
          <p:cNvSpPr>
            <a:spLocks noGrp="1"/>
          </p:cNvSpPr>
          <p:nvPr>
            <p:ph type="title"/>
          </p:nvPr>
        </p:nvSpPr>
        <p:spPr/>
        <p:txBody>
          <a:bodyPr>
            <a:normAutofit fontScale="90000"/>
          </a:bodyPr>
          <a:lstStyle/>
          <a:p>
            <a:pPr algn="r"/>
            <a:r>
              <a:rPr lang="en-US" dirty="0" smtClean="0"/>
              <a:t>		Basic </a:t>
            </a:r>
            <a:r>
              <a:rPr lang="en-US" dirty="0"/>
              <a:t>concept of tournament selection</a:t>
            </a:r>
            <a:endParaRPr lang="en-IN" dirty="0"/>
          </a:p>
        </p:txBody>
      </p:sp>
      <p:pic>
        <p:nvPicPr>
          <p:cNvPr id="6" name="Content Placeholder 5">
            <a:extLst>
              <a:ext uri="{FF2B5EF4-FFF2-40B4-BE49-F238E27FC236}">
                <a16:creationId xmlns:a16="http://schemas.microsoft.com/office/drawing/2014/main" id="{86064226-860C-4B09-984D-05BAB7DA8579}"/>
              </a:ext>
            </a:extLst>
          </p:cNvPr>
          <p:cNvPicPr>
            <a:picLocks noGrp="1" noChangeAspect="1"/>
          </p:cNvPicPr>
          <p:nvPr>
            <p:ph idx="1"/>
          </p:nvPr>
        </p:nvPicPr>
        <p:blipFill>
          <a:blip r:embed="rId2"/>
          <a:stretch>
            <a:fillRect/>
          </a:stretch>
        </p:blipFill>
        <p:spPr>
          <a:xfrm>
            <a:off x="457200" y="1700808"/>
            <a:ext cx="8363272" cy="4655541"/>
          </a:xfrm>
          <a:prstGeom prst="rect">
            <a:avLst/>
          </a:prstGeom>
        </p:spPr>
      </p:pic>
      <p:sp>
        <p:nvSpPr>
          <p:cNvPr id="4" name="Footer Placeholder 3">
            <a:extLst>
              <a:ext uri="{FF2B5EF4-FFF2-40B4-BE49-F238E27FC236}">
                <a16:creationId xmlns:a16="http://schemas.microsoft.com/office/drawing/2014/main" id="{62ABC272-AA9C-4DC9-B76A-916F9E6932F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35ABB12-B18E-4425-ACA6-08DBA666D561}"/>
              </a:ext>
            </a:extLst>
          </p:cNvPr>
          <p:cNvSpPr>
            <a:spLocks noGrp="1"/>
          </p:cNvSpPr>
          <p:nvPr>
            <p:ph type="sldNum" sz="quarter" idx="12"/>
          </p:nvPr>
        </p:nvSpPr>
        <p:spPr/>
        <p:txBody>
          <a:bodyPr/>
          <a:lstStyle/>
          <a:p>
            <a:fld id="{BB055922-87EB-483D-8474-2C9330A0D922}" type="slidenum">
              <a:rPr lang="en-US" smtClean="0"/>
              <a:t>83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1361309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36DD-C497-4576-837F-3209B420D3B7}"/>
              </a:ext>
            </a:extLst>
          </p:cNvPr>
          <p:cNvSpPr>
            <a:spLocks noGrp="1"/>
          </p:cNvSpPr>
          <p:nvPr>
            <p:ph type="title"/>
          </p:nvPr>
        </p:nvSpPr>
        <p:spPr/>
        <p:txBody>
          <a:bodyPr/>
          <a:lstStyle/>
          <a:p>
            <a:r>
              <a:rPr lang="en-IN" dirty="0"/>
              <a:t>Tournament selection </a:t>
            </a:r>
          </a:p>
        </p:txBody>
      </p:sp>
      <p:pic>
        <p:nvPicPr>
          <p:cNvPr id="6" name="Content Placeholder 5">
            <a:extLst>
              <a:ext uri="{FF2B5EF4-FFF2-40B4-BE49-F238E27FC236}">
                <a16:creationId xmlns:a16="http://schemas.microsoft.com/office/drawing/2014/main" id="{0EBC5216-1001-45C3-B733-99E38D4F722D}"/>
              </a:ext>
            </a:extLst>
          </p:cNvPr>
          <p:cNvPicPr>
            <a:picLocks noGrp="1" noChangeAspect="1"/>
          </p:cNvPicPr>
          <p:nvPr>
            <p:ph idx="1"/>
          </p:nvPr>
        </p:nvPicPr>
        <p:blipFill>
          <a:blip r:embed="rId2"/>
          <a:stretch>
            <a:fillRect/>
          </a:stretch>
        </p:blipFill>
        <p:spPr>
          <a:xfrm>
            <a:off x="1043608" y="1772816"/>
            <a:ext cx="6840760" cy="3507808"/>
          </a:xfrm>
          <a:prstGeom prst="rect">
            <a:avLst/>
          </a:prstGeom>
        </p:spPr>
      </p:pic>
      <p:sp>
        <p:nvSpPr>
          <p:cNvPr id="4" name="Footer Placeholder 3">
            <a:extLst>
              <a:ext uri="{FF2B5EF4-FFF2-40B4-BE49-F238E27FC236}">
                <a16:creationId xmlns:a16="http://schemas.microsoft.com/office/drawing/2014/main" id="{E36E1378-8556-4E8A-907E-DEF4B3E7D3A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7D2C6FF-0A6F-49E8-AE4F-8B6779195D88}"/>
              </a:ext>
            </a:extLst>
          </p:cNvPr>
          <p:cNvSpPr>
            <a:spLocks noGrp="1"/>
          </p:cNvSpPr>
          <p:nvPr>
            <p:ph type="sldNum" sz="quarter" idx="12"/>
          </p:nvPr>
        </p:nvSpPr>
        <p:spPr/>
        <p:txBody>
          <a:bodyPr/>
          <a:lstStyle/>
          <a:p>
            <a:fld id="{BB055922-87EB-483D-8474-2C9330A0D922}" type="slidenum">
              <a:rPr lang="en-US" smtClean="0"/>
              <a:t>84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45" y="133140"/>
            <a:ext cx="1755726" cy="1267559"/>
          </a:xfrm>
          <a:prstGeom prst="rect">
            <a:avLst/>
          </a:prstGeom>
        </p:spPr>
      </p:pic>
    </p:spTree>
    <p:extLst>
      <p:ext uri="{BB962C8B-B14F-4D97-AF65-F5344CB8AC3E}">
        <p14:creationId xmlns:p14="http://schemas.microsoft.com/office/powerpoint/2010/main" val="16679369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C15-0A04-4C71-A4BB-A0BC9665ABCC}"/>
              </a:ext>
            </a:extLst>
          </p:cNvPr>
          <p:cNvSpPr>
            <a:spLocks noGrp="1"/>
          </p:cNvSpPr>
          <p:nvPr>
            <p:ph type="title"/>
          </p:nvPr>
        </p:nvSpPr>
        <p:spPr/>
        <p:txBody>
          <a:bodyPr>
            <a:normAutofit fontScale="90000"/>
          </a:bodyPr>
          <a:lstStyle/>
          <a:p>
            <a:r>
              <a:rPr lang="en-IN" dirty="0"/>
              <a:t>Tournament selection : Implementation</a:t>
            </a:r>
          </a:p>
        </p:txBody>
      </p:sp>
      <p:pic>
        <p:nvPicPr>
          <p:cNvPr id="6" name="Content Placeholder 5">
            <a:extLst>
              <a:ext uri="{FF2B5EF4-FFF2-40B4-BE49-F238E27FC236}">
                <a16:creationId xmlns:a16="http://schemas.microsoft.com/office/drawing/2014/main" id="{A9E9EF99-9053-4478-92E2-380A8533A4E9}"/>
              </a:ext>
            </a:extLst>
          </p:cNvPr>
          <p:cNvPicPr>
            <a:picLocks noGrp="1" noChangeAspect="1"/>
          </p:cNvPicPr>
          <p:nvPr>
            <p:ph idx="1"/>
          </p:nvPr>
        </p:nvPicPr>
        <p:blipFill>
          <a:blip r:embed="rId2"/>
          <a:stretch>
            <a:fillRect/>
          </a:stretch>
        </p:blipFill>
        <p:spPr>
          <a:xfrm>
            <a:off x="1259632" y="1700808"/>
            <a:ext cx="6840760" cy="3888431"/>
          </a:xfrm>
          <a:prstGeom prst="rect">
            <a:avLst/>
          </a:prstGeom>
        </p:spPr>
      </p:pic>
      <p:sp>
        <p:nvSpPr>
          <p:cNvPr id="4" name="Footer Placeholder 3">
            <a:extLst>
              <a:ext uri="{FF2B5EF4-FFF2-40B4-BE49-F238E27FC236}">
                <a16:creationId xmlns:a16="http://schemas.microsoft.com/office/drawing/2014/main" id="{7BE11198-DFB9-443B-ACEF-319B374FF98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ED4EE14-4E98-45D9-981A-F960EF2005D8}"/>
              </a:ext>
            </a:extLst>
          </p:cNvPr>
          <p:cNvSpPr>
            <a:spLocks noGrp="1"/>
          </p:cNvSpPr>
          <p:nvPr>
            <p:ph type="sldNum" sz="quarter" idx="12"/>
          </p:nvPr>
        </p:nvSpPr>
        <p:spPr/>
        <p:txBody>
          <a:bodyPr/>
          <a:lstStyle/>
          <a:p>
            <a:fld id="{BB055922-87EB-483D-8474-2C9330A0D922}" type="slidenum">
              <a:rPr lang="en-US" smtClean="0"/>
              <a:t>85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14915851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A74B-EFEC-4FC6-8398-A351E1F91930}"/>
              </a:ext>
            </a:extLst>
          </p:cNvPr>
          <p:cNvSpPr>
            <a:spLocks noGrp="1"/>
          </p:cNvSpPr>
          <p:nvPr>
            <p:ph type="title"/>
          </p:nvPr>
        </p:nvSpPr>
        <p:spPr/>
        <p:txBody>
          <a:bodyPr>
            <a:normAutofit fontScale="90000"/>
          </a:bodyPr>
          <a:lstStyle/>
          <a:p>
            <a:r>
              <a:rPr lang="en-IN" dirty="0" smtClean="0"/>
              <a:t>	Tournament </a:t>
            </a:r>
            <a:r>
              <a:rPr lang="en-IN" dirty="0"/>
              <a:t>selection : Example</a:t>
            </a:r>
          </a:p>
        </p:txBody>
      </p:sp>
      <p:pic>
        <p:nvPicPr>
          <p:cNvPr id="6" name="Content Placeholder 5">
            <a:extLst>
              <a:ext uri="{FF2B5EF4-FFF2-40B4-BE49-F238E27FC236}">
                <a16:creationId xmlns:a16="http://schemas.microsoft.com/office/drawing/2014/main" id="{6616300F-3098-43F0-A867-9E8A2653C61B}"/>
              </a:ext>
            </a:extLst>
          </p:cNvPr>
          <p:cNvPicPr>
            <a:picLocks noGrp="1" noChangeAspect="1"/>
          </p:cNvPicPr>
          <p:nvPr>
            <p:ph idx="1"/>
          </p:nvPr>
        </p:nvPicPr>
        <p:blipFill>
          <a:blip r:embed="rId2"/>
          <a:stretch>
            <a:fillRect/>
          </a:stretch>
        </p:blipFill>
        <p:spPr>
          <a:xfrm>
            <a:off x="1619672" y="1700808"/>
            <a:ext cx="5976664" cy="4320480"/>
          </a:xfrm>
          <a:prstGeom prst="rect">
            <a:avLst/>
          </a:prstGeom>
        </p:spPr>
      </p:pic>
      <p:sp>
        <p:nvSpPr>
          <p:cNvPr id="4" name="Footer Placeholder 3">
            <a:extLst>
              <a:ext uri="{FF2B5EF4-FFF2-40B4-BE49-F238E27FC236}">
                <a16:creationId xmlns:a16="http://schemas.microsoft.com/office/drawing/2014/main" id="{B0304525-C6F2-4421-9934-DB2E0C3246A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A1AFD87-0FE2-4B5C-9A7F-D766F10DC0C9}"/>
              </a:ext>
            </a:extLst>
          </p:cNvPr>
          <p:cNvSpPr>
            <a:spLocks noGrp="1"/>
          </p:cNvSpPr>
          <p:nvPr>
            <p:ph type="sldNum" sz="quarter" idx="12"/>
          </p:nvPr>
        </p:nvSpPr>
        <p:spPr/>
        <p:txBody>
          <a:bodyPr/>
          <a:lstStyle/>
          <a:p>
            <a:fld id="{BB055922-87EB-483D-8474-2C9330A0D922}" type="slidenum">
              <a:rPr lang="en-US" smtClean="0"/>
              <a:t>86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8187"/>
            <a:ext cx="1755726" cy="1267559"/>
          </a:xfrm>
          <a:prstGeom prst="rect">
            <a:avLst/>
          </a:prstGeom>
        </p:spPr>
      </p:pic>
    </p:spTree>
    <p:extLst>
      <p:ext uri="{BB962C8B-B14F-4D97-AF65-F5344CB8AC3E}">
        <p14:creationId xmlns:p14="http://schemas.microsoft.com/office/powerpoint/2010/main" val="25476332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5936" y="98187"/>
            <a:ext cx="4690864" cy="1143000"/>
          </a:xfrm>
        </p:spPr>
        <p:txBody>
          <a:bodyPr/>
          <a:lstStyle/>
          <a:p>
            <a:pPr algn="r"/>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600200"/>
            <a:ext cx="8784976" cy="4756150"/>
          </a:xfrm>
        </p:spPr>
        <p:txBody>
          <a:bodyPr>
            <a:normAutofit fontScale="92500" lnSpcReduction="20000"/>
          </a:bodyPr>
          <a:lstStyle/>
          <a:p>
            <a:pPr marL="0" indent="0">
              <a:lnSpc>
                <a:spcPct val="160000"/>
              </a:lnSpc>
              <a:buNone/>
            </a:pPr>
            <a:r>
              <a:rPr lang="en-GB" sz="1800" dirty="0" smtClean="0">
                <a:latin typeface="Times New Roman" panose="02020603050405020304" pitchFamily="18" charset="0"/>
                <a:cs typeface="Times New Roman" panose="02020603050405020304" pitchFamily="18" charset="0"/>
              </a:rPr>
              <a:t>1.Which is not a selection method in genetic algorithm</a:t>
            </a:r>
          </a:p>
          <a:p>
            <a:pPr marL="400050" indent="-400050">
              <a:lnSpc>
                <a:spcPct val="160000"/>
              </a:lnSpc>
              <a:buAutoNum type="romanLcParenBoth"/>
            </a:pPr>
            <a:r>
              <a:rPr lang="en-GB" sz="1800" dirty="0" smtClean="0">
                <a:latin typeface="Times New Roman" panose="02020603050405020304" pitchFamily="18" charset="0"/>
                <a:cs typeface="Times New Roman" panose="02020603050405020304" pitchFamily="18" charset="0"/>
              </a:rPr>
              <a:t>Rank Selection                                            (ii)</a:t>
            </a:r>
            <a:r>
              <a:rPr lang="en-GB" sz="1800" dirty="0">
                <a:latin typeface="Times New Roman" panose="02020603050405020304" pitchFamily="18" charset="0"/>
                <a:cs typeface="Times New Roman" panose="02020603050405020304" pitchFamily="18" charset="0"/>
              </a:rPr>
              <a:t> Tournament </a:t>
            </a:r>
            <a:r>
              <a:rPr lang="en-GB" sz="1800" dirty="0" smtClean="0">
                <a:latin typeface="Times New Roman" panose="02020603050405020304" pitchFamily="18" charset="0"/>
                <a:cs typeface="Times New Roman" panose="02020603050405020304" pitchFamily="18" charset="0"/>
              </a:rPr>
              <a:t>Selection                                                           </a:t>
            </a:r>
          </a:p>
          <a:p>
            <a:pPr marL="400050" indent="-400050">
              <a:lnSpc>
                <a:spcPct val="160000"/>
              </a:lnSpc>
              <a:buAutoNum type="romanLcParenBoth"/>
            </a:pPr>
            <a:r>
              <a:rPr lang="en-GB" sz="1800" dirty="0" smtClean="0">
                <a:latin typeface="Times New Roman" panose="02020603050405020304" pitchFamily="18" charset="0"/>
                <a:cs typeface="Times New Roman" panose="02020603050405020304" pitchFamily="18" charset="0"/>
              </a:rPr>
              <a:t>(iii)</a:t>
            </a:r>
            <a:r>
              <a:rPr lang="en-GB" sz="1800" dirty="0">
                <a:latin typeface="Times New Roman" panose="02020603050405020304" pitchFamily="18" charset="0"/>
                <a:cs typeface="Times New Roman" panose="02020603050405020304" pitchFamily="18" charset="0"/>
              </a:rPr>
              <a:t> Roulette Wheel </a:t>
            </a:r>
            <a:r>
              <a:rPr lang="en-GB" sz="1800" dirty="0" smtClean="0">
                <a:latin typeface="Times New Roman" panose="02020603050405020304" pitchFamily="18" charset="0"/>
                <a:cs typeface="Times New Roman" panose="02020603050405020304" pitchFamily="18" charset="0"/>
              </a:rPr>
              <a:t>Selection                    (iv)Additive Method</a:t>
            </a:r>
          </a:p>
          <a:p>
            <a:pPr marL="0" indent="0">
              <a:buNone/>
            </a:pPr>
            <a:endParaRPr lang="en-GB" sz="1800" dirty="0" smtClean="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Ans:-</a:t>
            </a:r>
            <a:r>
              <a:rPr lang="en-GB" sz="1800" dirty="0">
                <a:latin typeface="Times New Roman" panose="02020603050405020304" pitchFamily="18" charset="0"/>
                <a:cs typeface="Times New Roman" panose="02020603050405020304" pitchFamily="18" charset="0"/>
              </a:rPr>
              <a:t>(iv)Additive Method</a:t>
            </a:r>
          </a:p>
          <a:p>
            <a:pPr marL="0" indent="0">
              <a:buNone/>
            </a:pPr>
            <a:endParaRPr lang="en-GB" sz="1800" dirty="0" smtClean="0">
              <a:latin typeface="Times New Roman" panose="02020603050405020304" pitchFamily="18" charset="0"/>
              <a:cs typeface="Times New Roman" panose="02020603050405020304" pitchFamily="18" charset="0"/>
            </a:endParaRPr>
          </a:p>
          <a:p>
            <a:pPr marL="0" indent="0">
              <a:lnSpc>
                <a:spcPct val="170000"/>
              </a:lnSpc>
              <a:buNone/>
            </a:pPr>
            <a:r>
              <a:rPr lang="en-GB" sz="1800" dirty="0" smtClean="0">
                <a:latin typeface="Times New Roman" panose="02020603050405020304" pitchFamily="18" charset="0"/>
                <a:cs typeface="Times New Roman" panose="02020603050405020304" pitchFamily="18" charset="0"/>
              </a:rPr>
              <a:t>2.In which selection method the parent section pressure is exist.</a:t>
            </a:r>
          </a:p>
          <a:p>
            <a:pPr marL="400050" indent="-400050">
              <a:lnSpc>
                <a:spcPct val="170000"/>
              </a:lnSpc>
              <a:buAutoNum type="romanLcParenBoth"/>
            </a:pPr>
            <a:r>
              <a:rPr lang="en-GB" sz="1800" dirty="0" smtClean="0">
                <a:latin typeface="Times New Roman" panose="02020603050405020304" pitchFamily="18" charset="0"/>
                <a:cs typeface="Times New Roman" panose="02020603050405020304" pitchFamily="18" charset="0"/>
              </a:rPr>
              <a:t>Rank Selection                                  </a:t>
            </a:r>
            <a:r>
              <a:rPr lang="en-GB" sz="1800" dirty="0">
                <a:latin typeface="Times New Roman" panose="02020603050405020304" pitchFamily="18" charset="0"/>
                <a:cs typeface="Times New Roman" panose="02020603050405020304" pitchFamily="18" charset="0"/>
              </a:rPr>
              <a:t>(ii) Tournament </a:t>
            </a:r>
            <a:r>
              <a:rPr lang="en-GB" sz="1800" dirty="0" smtClean="0">
                <a:latin typeface="Times New Roman" panose="02020603050405020304" pitchFamily="18" charset="0"/>
                <a:cs typeface="Times New Roman" panose="02020603050405020304" pitchFamily="18" charset="0"/>
              </a:rPr>
              <a:t>Selection                        </a:t>
            </a:r>
          </a:p>
          <a:p>
            <a:pPr marL="0" indent="0">
              <a:lnSpc>
                <a:spcPct val="170000"/>
              </a:lnSpc>
              <a:buNone/>
            </a:pPr>
            <a:r>
              <a:rPr lang="en-GB" sz="1800" dirty="0" smtClean="0">
                <a:latin typeface="Times New Roman" panose="02020603050405020304" pitchFamily="18" charset="0"/>
                <a:cs typeface="Times New Roman" panose="02020603050405020304" pitchFamily="18" charset="0"/>
              </a:rPr>
              <a:t>(iii</a:t>
            </a:r>
            <a:r>
              <a:rPr lang="en-GB" sz="1800" dirty="0">
                <a:latin typeface="Times New Roman" panose="02020603050405020304" pitchFamily="18" charset="0"/>
                <a:cs typeface="Times New Roman" panose="02020603050405020304" pitchFamily="18" charset="0"/>
              </a:rPr>
              <a:t>) Roulette Wheel Selection </a:t>
            </a:r>
            <a:r>
              <a:rPr lang="en-GB" sz="1800" dirty="0" smtClean="0">
                <a:latin typeface="Times New Roman" panose="02020603050405020304" pitchFamily="18" charset="0"/>
                <a:cs typeface="Times New Roman" panose="02020603050405020304" pitchFamily="18" charset="0"/>
              </a:rPr>
              <a:t>               (iv)Canonical </a:t>
            </a:r>
          </a:p>
          <a:p>
            <a:pPr marL="0" indent="0">
              <a:lnSpc>
                <a:spcPct val="170000"/>
              </a:lnSpc>
              <a:buNone/>
            </a:pPr>
            <a:r>
              <a:rPr lang="en-GB" sz="1800" dirty="0" smtClean="0">
                <a:latin typeface="Times New Roman" panose="02020603050405020304" pitchFamily="18" charset="0"/>
                <a:cs typeface="Times New Roman" panose="02020603050405020304" pitchFamily="18" charset="0"/>
              </a:rPr>
              <a:t>Ans:-</a:t>
            </a:r>
            <a:r>
              <a:rPr lang="en-GB" sz="1800" dirty="0">
                <a:latin typeface="Times New Roman" panose="02020603050405020304" pitchFamily="18" charset="0"/>
                <a:cs typeface="Times New Roman" panose="02020603050405020304" pitchFamily="18" charset="0"/>
              </a:rPr>
              <a:t> (iii) Roulette Wheel Selection </a:t>
            </a:r>
            <a:endParaRPr lang="en-GB" sz="1800" dirty="0" smtClean="0">
              <a:latin typeface="Times New Roman" panose="02020603050405020304" pitchFamily="18" charset="0"/>
              <a:cs typeface="Times New Roman" panose="02020603050405020304" pitchFamily="18" charset="0"/>
            </a:endParaRPr>
          </a:p>
          <a:p>
            <a:pPr marL="0" indent="0">
              <a:lnSpc>
                <a:spcPct val="170000"/>
              </a:lnSpc>
              <a:buNone/>
            </a:pPr>
            <a:r>
              <a:rPr lang="en-GB" dirty="0" smtClean="0"/>
              <a:t> </a:t>
            </a: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87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87"/>
            <a:ext cx="1755726" cy="1267559"/>
          </a:xfrm>
          <a:prstGeom prst="rect">
            <a:avLst/>
          </a:prstGeom>
        </p:spPr>
      </p:pic>
    </p:spTree>
    <p:extLst>
      <p:ext uri="{BB962C8B-B14F-4D97-AF65-F5344CB8AC3E}">
        <p14:creationId xmlns:p14="http://schemas.microsoft.com/office/powerpoint/2010/main" val="9937056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latin typeface="Times New Roman" panose="02020603050405020304" pitchFamily="18" charset="0"/>
                <a:cs typeface="Times New Roman" panose="02020603050405020304" pitchFamily="18" charset="0"/>
              </a:rPr>
              <a:t>Crossover Technique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327" y="1600200"/>
            <a:ext cx="8795145" cy="4525963"/>
          </a:xfrm>
        </p:spPr>
        <p:txBody>
          <a:bodyPr>
            <a:normAutofit/>
          </a:bodyPr>
          <a:lstStyle/>
          <a:p>
            <a:pPr algn="just">
              <a:lnSpc>
                <a:spcPct val="15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It is also </a:t>
            </a:r>
            <a:r>
              <a:rPr lang="en-US" sz="2000" dirty="0">
                <a:latin typeface="Times New Roman" panose="02020603050405020304" pitchFamily="18" charset="0"/>
                <a:cs typeface="Times New Roman" panose="02020603050405020304" pitchFamily="18" charset="0"/>
              </a:rPr>
              <a:t>called </a:t>
            </a:r>
            <a:r>
              <a:rPr lang="en-US" sz="2000" dirty="0" smtClean="0">
                <a:latin typeface="Times New Roman" panose="02020603050405020304" pitchFamily="18" charset="0"/>
                <a:cs typeface="Times New Roman" panose="02020603050405020304" pitchFamily="18" charset="0"/>
              </a:rPr>
              <a:t>recombination. It </a:t>
            </a:r>
            <a:r>
              <a:rPr lang="en-US" sz="2000" dirty="0">
                <a:latin typeface="Times New Roman" panose="02020603050405020304" pitchFamily="18" charset="0"/>
                <a:cs typeface="Times New Roman" panose="02020603050405020304" pitchFamily="18" charset="0"/>
              </a:rPr>
              <a:t>is a genetic operator used to combine the genetic information of two parents to generate new offspring. </a:t>
            </a: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Crossover </a:t>
            </a:r>
            <a:r>
              <a:rPr lang="en-US" sz="2000" dirty="0">
                <a:latin typeface="Times New Roman" panose="02020603050405020304" pitchFamily="18" charset="0"/>
                <a:cs typeface="Times New Roman" panose="02020603050405020304" pitchFamily="18" charset="0"/>
              </a:rPr>
              <a:t>is a genetic operator used to vary the programming of a chromosome or chromosomes from one generation to the next. </a:t>
            </a: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Crossover </a:t>
            </a:r>
            <a:r>
              <a:rPr lang="en-US" sz="2000" dirty="0">
                <a:latin typeface="Times New Roman" panose="02020603050405020304" pitchFamily="18" charset="0"/>
                <a:cs typeface="Times New Roman" panose="02020603050405020304" pitchFamily="18" charset="0"/>
              </a:rPr>
              <a:t>is sexual reproduction. Two strings are picked from the mating pool at random to crossover in order to produce superior offspring. The method chosen depends on the Encoding Method. </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88</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27" y="212358"/>
            <a:ext cx="1755726" cy="1267559"/>
          </a:xfrm>
          <a:prstGeom prst="rect">
            <a:avLst/>
          </a:prstGeom>
        </p:spPr>
      </p:pic>
    </p:spTree>
    <p:extLst>
      <p:ext uri="{BB962C8B-B14F-4D97-AF65-F5344CB8AC3E}">
        <p14:creationId xmlns:p14="http://schemas.microsoft.com/office/powerpoint/2010/main" val="15434480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1E5B-CBC3-4FC1-A163-D6B2B18675A6}"/>
              </a:ext>
            </a:extLst>
          </p:cNvPr>
          <p:cNvSpPr>
            <a:spLocks noGrp="1"/>
          </p:cNvSpPr>
          <p:nvPr>
            <p:ph type="title"/>
          </p:nvPr>
        </p:nvSpPr>
        <p:spPr/>
        <p:txBody>
          <a:bodyPr>
            <a:normAutofit fontScale="90000"/>
          </a:bodyPr>
          <a:lstStyle/>
          <a:p>
            <a:pPr algn="r"/>
            <a:r>
              <a:rPr lang="en-US" dirty="0" smtClean="0"/>
              <a:t>	</a:t>
            </a:r>
            <a:r>
              <a:rPr lang="en-US" dirty="0" smtClean="0">
                <a:latin typeface="Times New Roman" panose="02020603050405020304" pitchFamily="18" charset="0"/>
                <a:cs typeface="Times New Roman" panose="02020603050405020304" pitchFamily="18" charset="0"/>
              </a:rPr>
              <a:t>Crossover </a:t>
            </a:r>
            <a:r>
              <a:rPr lang="en-US" dirty="0">
                <a:latin typeface="Times New Roman" panose="02020603050405020304" pitchFamily="18" charset="0"/>
                <a:cs typeface="Times New Roman" panose="02020603050405020304" pitchFamily="18" charset="0"/>
              </a:rPr>
              <a:t>Techniques in Binary Coded GA</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9A3C372-D643-4057-8F3E-74704EE84F15}"/>
              </a:ext>
            </a:extLst>
          </p:cNvPr>
          <p:cNvPicPr>
            <a:picLocks noGrp="1" noChangeAspect="1"/>
          </p:cNvPicPr>
          <p:nvPr>
            <p:ph idx="1"/>
          </p:nvPr>
        </p:nvPicPr>
        <p:blipFill>
          <a:blip r:embed="rId2"/>
          <a:stretch>
            <a:fillRect/>
          </a:stretch>
        </p:blipFill>
        <p:spPr>
          <a:xfrm>
            <a:off x="1259633" y="1628800"/>
            <a:ext cx="5465204" cy="4104456"/>
          </a:xfrm>
          <a:prstGeom prst="rect">
            <a:avLst/>
          </a:prstGeom>
        </p:spPr>
      </p:pic>
      <p:sp>
        <p:nvSpPr>
          <p:cNvPr id="4" name="Footer Placeholder 3">
            <a:extLst>
              <a:ext uri="{FF2B5EF4-FFF2-40B4-BE49-F238E27FC236}">
                <a16:creationId xmlns:a16="http://schemas.microsoft.com/office/drawing/2014/main" id="{4DA39C29-68F0-4871-90BC-59C735FCC80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C30CEF6-C591-4A89-995C-C46C73E8B9D9}"/>
              </a:ext>
            </a:extLst>
          </p:cNvPr>
          <p:cNvSpPr>
            <a:spLocks noGrp="1"/>
          </p:cNvSpPr>
          <p:nvPr>
            <p:ph type="sldNum" sz="quarter" idx="12"/>
          </p:nvPr>
        </p:nvSpPr>
        <p:spPr/>
        <p:txBody>
          <a:bodyPr/>
          <a:lstStyle/>
          <a:p>
            <a:fld id="{BB055922-87EB-483D-8474-2C9330A0D922}" type="slidenum">
              <a:rPr lang="en-US" smtClean="0"/>
              <a:t>89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27" y="212358"/>
            <a:ext cx="1755726" cy="1267559"/>
          </a:xfrm>
          <a:prstGeom prst="rect">
            <a:avLst/>
          </a:prstGeom>
        </p:spPr>
      </p:pic>
    </p:spTree>
    <p:extLst>
      <p:ext uri="{BB962C8B-B14F-4D97-AF65-F5344CB8AC3E}">
        <p14:creationId xmlns:p14="http://schemas.microsoft.com/office/powerpoint/2010/main" val="42136121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0"/>
            <a:ext cx="8229600" cy="1143000"/>
          </a:xfrm>
        </p:spPr>
        <p:txBody>
          <a:bodyPr/>
          <a:lstStyle/>
          <a:p>
            <a:r>
              <a:rPr lang="en-GB" dirty="0" smtClean="0"/>
              <a:t>MCQ</a:t>
            </a:r>
            <a:endParaRPr lang="en-GB" dirty="0"/>
          </a:p>
        </p:txBody>
      </p:sp>
      <p:sp>
        <p:nvSpPr>
          <p:cNvPr id="3" name="Content Placeholder 2"/>
          <p:cNvSpPr>
            <a:spLocks noGrp="1"/>
          </p:cNvSpPr>
          <p:nvPr>
            <p:ph idx="1"/>
          </p:nvPr>
        </p:nvSpPr>
        <p:spPr/>
        <p:txBody>
          <a:bodyPr>
            <a:normAutofit/>
          </a:bodyPr>
          <a:lstStyle/>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b="1" dirty="0" smtClean="0">
                <a:latin typeface="Times New Roman" panose="02020603050405020304" pitchFamily="18" charset="0"/>
                <a:cs typeface="Times New Roman" panose="02020603050405020304" pitchFamily="18" charset="0"/>
              </a:rPr>
              <a:t>Who </a:t>
            </a:r>
            <a:r>
              <a:rPr lang="en-GB" sz="1800" b="1" dirty="0">
                <a:latin typeface="Times New Roman" panose="02020603050405020304" pitchFamily="18" charset="0"/>
                <a:cs typeface="Times New Roman" panose="02020603050405020304" pitchFamily="18" charset="0"/>
              </a:rPr>
              <a:t>is known as the “Father of Genetics”?</a:t>
            </a:r>
            <a:endParaRPr lang="en-GB" sz="1800" dirty="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   (a) Morgan                 (b) Mendel                 (c ) Watson             (d)Bateson</a:t>
            </a:r>
          </a:p>
          <a:p>
            <a:pPr marL="0" indent="0">
              <a:buNone/>
            </a:pPr>
            <a:r>
              <a:rPr lang="en-GB" sz="18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(b) Mendel </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lgn="just">
              <a:buNone/>
            </a:pPr>
            <a:r>
              <a:rPr lang="en-GB" sz="2200" b="1" dirty="0" smtClean="0">
                <a:latin typeface="Times New Roman" panose="02020603050405020304" pitchFamily="18" charset="0"/>
                <a:cs typeface="Times New Roman" panose="02020603050405020304" pitchFamily="18" charset="0"/>
              </a:rPr>
              <a:t>Explanation:-</a:t>
            </a:r>
            <a:r>
              <a:rPr lang="en-GB" sz="2200" b="1" dirty="0" smtClean="0"/>
              <a:t> </a:t>
            </a:r>
            <a:r>
              <a:rPr lang="en-GB" sz="2200" dirty="0">
                <a:latin typeface="Times New Roman" panose="02020603050405020304" pitchFamily="18" charset="0"/>
                <a:cs typeface="Times New Roman" panose="02020603050405020304" pitchFamily="18" charset="0"/>
              </a:rPr>
              <a:t>Gregor Johann Mendel is known as the father of </a:t>
            </a:r>
            <a:r>
              <a:rPr lang="en-GB" sz="2200" dirty="0" smtClean="0">
                <a:latin typeface="Times New Roman" panose="02020603050405020304" pitchFamily="18" charset="0"/>
                <a:cs typeface="Times New Roman" panose="02020603050405020304" pitchFamily="18" charset="0"/>
              </a:rPr>
              <a:t>genetics. Genetics</a:t>
            </a:r>
            <a:r>
              <a:rPr lang="en-GB" sz="2200" dirty="0">
                <a:latin typeface="Times New Roman" panose="02020603050405020304" pitchFamily="18" charset="0"/>
                <a:cs typeface="Times New Roman" panose="02020603050405020304" pitchFamily="18" charset="0"/>
              </a:rPr>
              <a:t> is the study that deals with heredity, variation, and genes in an organism</a:t>
            </a:r>
            <a:r>
              <a:rPr lang="en-GB" sz="2200" dirty="0" smtClean="0">
                <a:latin typeface="Times New Roman" panose="02020603050405020304" pitchFamily="18" charset="0"/>
                <a:cs typeface="Times New Roman" panose="02020603050405020304" pitchFamily="18" charset="0"/>
              </a:rPr>
              <a:t>.</a:t>
            </a:r>
            <a:endParaRPr lang="en-GB" sz="22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9</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5" y="212359"/>
            <a:ext cx="1755726" cy="696362"/>
          </a:xfrm>
          <a:prstGeom prst="rect">
            <a:avLst/>
          </a:prstGeom>
        </p:spPr>
      </p:pic>
    </p:spTree>
    <p:extLst>
      <p:ext uri="{BB962C8B-B14F-4D97-AF65-F5344CB8AC3E}">
        <p14:creationId xmlns:p14="http://schemas.microsoft.com/office/powerpoint/2010/main" val="220442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96E2-6F22-471F-ACCB-B1613845EB8A}"/>
              </a:ext>
            </a:extLst>
          </p:cNvPr>
          <p:cNvSpPr>
            <a:spLocks noGrp="1"/>
          </p:cNvSpPr>
          <p:nvPr>
            <p:ph type="title"/>
          </p:nvPr>
        </p:nvSpPr>
        <p:spPr/>
        <p:txBody>
          <a:bodyPr/>
          <a:lstStyle/>
          <a:p>
            <a:pPr algn="r"/>
            <a:r>
              <a:rPr lang="en-IN" dirty="0"/>
              <a:t>Single point crossover</a:t>
            </a:r>
          </a:p>
        </p:txBody>
      </p:sp>
      <p:pic>
        <p:nvPicPr>
          <p:cNvPr id="6" name="Content Placeholder 5">
            <a:extLst>
              <a:ext uri="{FF2B5EF4-FFF2-40B4-BE49-F238E27FC236}">
                <a16:creationId xmlns:a16="http://schemas.microsoft.com/office/drawing/2014/main" id="{7C8317E2-7AA2-4464-961A-7D83AD9C0981}"/>
              </a:ext>
            </a:extLst>
          </p:cNvPr>
          <p:cNvPicPr>
            <a:picLocks noGrp="1" noChangeAspect="1"/>
          </p:cNvPicPr>
          <p:nvPr>
            <p:ph idx="1"/>
          </p:nvPr>
        </p:nvPicPr>
        <p:blipFill>
          <a:blip r:embed="rId2"/>
          <a:stretch>
            <a:fillRect/>
          </a:stretch>
        </p:blipFill>
        <p:spPr>
          <a:xfrm>
            <a:off x="1259632" y="1916832"/>
            <a:ext cx="7128792" cy="3816423"/>
          </a:xfrm>
          <a:prstGeom prst="rect">
            <a:avLst/>
          </a:prstGeom>
        </p:spPr>
      </p:pic>
      <p:sp>
        <p:nvSpPr>
          <p:cNvPr id="4" name="Footer Placeholder 3">
            <a:extLst>
              <a:ext uri="{FF2B5EF4-FFF2-40B4-BE49-F238E27FC236}">
                <a16:creationId xmlns:a16="http://schemas.microsoft.com/office/drawing/2014/main" id="{A954BD88-2C5F-438B-BD1A-1FB4663F9A0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D411A71-716E-4538-9718-8195D944555E}"/>
              </a:ext>
            </a:extLst>
          </p:cNvPr>
          <p:cNvSpPr>
            <a:spLocks noGrp="1"/>
          </p:cNvSpPr>
          <p:nvPr>
            <p:ph type="sldNum" sz="quarter" idx="12"/>
          </p:nvPr>
        </p:nvSpPr>
        <p:spPr/>
        <p:txBody>
          <a:bodyPr/>
          <a:lstStyle/>
          <a:p>
            <a:fld id="{BB055922-87EB-483D-8474-2C9330A0D922}" type="slidenum">
              <a:rPr lang="en-US" smtClean="0"/>
              <a:t>90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85847"/>
            <a:ext cx="1755726" cy="1267559"/>
          </a:xfrm>
          <a:prstGeom prst="rect">
            <a:avLst/>
          </a:prstGeom>
        </p:spPr>
      </p:pic>
    </p:spTree>
    <p:extLst>
      <p:ext uri="{BB962C8B-B14F-4D97-AF65-F5344CB8AC3E}">
        <p14:creationId xmlns:p14="http://schemas.microsoft.com/office/powerpoint/2010/main" val="8971163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1568-6FCF-4A55-8AD6-78E666FC5C09}"/>
              </a:ext>
            </a:extLst>
          </p:cNvPr>
          <p:cNvSpPr>
            <a:spLocks noGrp="1"/>
          </p:cNvSpPr>
          <p:nvPr>
            <p:ph type="title"/>
          </p:nvPr>
        </p:nvSpPr>
        <p:spPr/>
        <p:txBody>
          <a:bodyPr>
            <a:normAutofit fontScale="90000"/>
          </a:bodyPr>
          <a:lstStyle/>
          <a:p>
            <a:pPr algn="r"/>
            <a:r>
              <a:rPr lang="en-IN" dirty="0" smtClean="0"/>
              <a:t>		Single </a:t>
            </a:r>
            <a:r>
              <a:rPr lang="en-IN" dirty="0"/>
              <a:t>point crossover: Illustration</a:t>
            </a:r>
          </a:p>
        </p:txBody>
      </p:sp>
      <p:pic>
        <p:nvPicPr>
          <p:cNvPr id="6" name="Content Placeholder 5">
            <a:extLst>
              <a:ext uri="{FF2B5EF4-FFF2-40B4-BE49-F238E27FC236}">
                <a16:creationId xmlns:a16="http://schemas.microsoft.com/office/drawing/2014/main" id="{ACD53B51-ADA3-4292-8633-2AE946B55088}"/>
              </a:ext>
            </a:extLst>
          </p:cNvPr>
          <p:cNvPicPr>
            <a:picLocks noGrp="1" noChangeAspect="1"/>
          </p:cNvPicPr>
          <p:nvPr>
            <p:ph idx="1"/>
          </p:nvPr>
        </p:nvPicPr>
        <p:blipFill>
          <a:blip r:embed="rId2"/>
          <a:stretch>
            <a:fillRect/>
          </a:stretch>
        </p:blipFill>
        <p:spPr>
          <a:xfrm>
            <a:off x="1115616" y="1700808"/>
            <a:ext cx="6696743" cy="3503609"/>
          </a:xfrm>
          <a:prstGeom prst="rect">
            <a:avLst/>
          </a:prstGeom>
        </p:spPr>
      </p:pic>
      <p:sp>
        <p:nvSpPr>
          <p:cNvPr id="4" name="Footer Placeholder 3">
            <a:extLst>
              <a:ext uri="{FF2B5EF4-FFF2-40B4-BE49-F238E27FC236}">
                <a16:creationId xmlns:a16="http://schemas.microsoft.com/office/drawing/2014/main" id="{3952AA24-8664-4931-978F-8424CD11CA0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6A30F44-3FF4-45BF-97C3-B85335580E03}"/>
              </a:ext>
            </a:extLst>
          </p:cNvPr>
          <p:cNvSpPr>
            <a:spLocks noGrp="1"/>
          </p:cNvSpPr>
          <p:nvPr>
            <p:ph type="sldNum" sz="quarter" idx="12"/>
          </p:nvPr>
        </p:nvSpPr>
        <p:spPr/>
        <p:txBody>
          <a:bodyPr/>
          <a:lstStyle/>
          <a:p>
            <a:fld id="{BB055922-87EB-483D-8474-2C9330A0D922}" type="slidenum">
              <a:rPr lang="en-US" smtClean="0"/>
              <a:t>91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12358"/>
            <a:ext cx="1755726" cy="1267559"/>
          </a:xfrm>
          <a:prstGeom prst="rect">
            <a:avLst/>
          </a:prstGeom>
        </p:spPr>
      </p:pic>
    </p:spTree>
    <p:extLst>
      <p:ext uri="{BB962C8B-B14F-4D97-AF65-F5344CB8AC3E}">
        <p14:creationId xmlns:p14="http://schemas.microsoft.com/office/powerpoint/2010/main" val="2691109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539E-DFE0-4FE7-AD74-3D49A9398422}"/>
              </a:ext>
            </a:extLst>
          </p:cNvPr>
          <p:cNvSpPr>
            <a:spLocks noGrp="1"/>
          </p:cNvSpPr>
          <p:nvPr>
            <p:ph type="title"/>
          </p:nvPr>
        </p:nvSpPr>
        <p:spPr/>
        <p:txBody>
          <a:bodyPr/>
          <a:lstStyle/>
          <a:p>
            <a:r>
              <a:rPr lang="en-IN" dirty="0"/>
              <a:t>Two-point crossover</a:t>
            </a:r>
          </a:p>
        </p:txBody>
      </p:sp>
      <p:pic>
        <p:nvPicPr>
          <p:cNvPr id="6" name="Content Placeholder 5">
            <a:extLst>
              <a:ext uri="{FF2B5EF4-FFF2-40B4-BE49-F238E27FC236}">
                <a16:creationId xmlns:a16="http://schemas.microsoft.com/office/drawing/2014/main" id="{58C26754-730B-494D-B7BA-7611F5C18AB7}"/>
              </a:ext>
            </a:extLst>
          </p:cNvPr>
          <p:cNvPicPr>
            <a:picLocks noGrp="1" noChangeAspect="1"/>
          </p:cNvPicPr>
          <p:nvPr>
            <p:ph idx="1"/>
          </p:nvPr>
        </p:nvPicPr>
        <p:blipFill>
          <a:blip r:embed="rId2"/>
          <a:stretch>
            <a:fillRect/>
          </a:stretch>
        </p:blipFill>
        <p:spPr>
          <a:xfrm>
            <a:off x="1187624" y="1772816"/>
            <a:ext cx="6408711" cy="2909586"/>
          </a:xfrm>
          <a:prstGeom prst="rect">
            <a:avLst/>
          </a:prstGeom>
        </p:spPr>
      </p:pic>
      <p:sp>
        <p:nvSpPr>
          <p:cNvPr id="4" name="Footer Placeholder 3">
            <a:extLst>
              <a:ext uri="{FF2B5EF4-FFF2-40B4-BE49-F238E27FC236}">
                <a16:creationId xmlns:a16="http://schemas.microsoft.com/office/drawing/2014/main" id="{AA3B4BB3-AD90-438C-A106-1FE17B6163E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DFC51EB-444F-4005-BD89-29442C4D6EBF}"/>
              </a:ext>
            </a:extLst>
          </p:cNvPr>
          <p:cNvSpPr>
            <a:spLocks noGrp="1"/>
          </p:cNvSpPr>
          <p:nvPr>
            <p:ph type="sldNum" sz="quarter" idx="12"/>
          </p:nvPr>
        </p:nvSpPr>
        <p:spPr/>
        <p:txBody>
          <a:bodyPr/>
          <a:lstStyle/>
          <a:p>
            <a:fld id="{BB055922-87EB-483D-8474-2C9330A0D922}" type="slidenum">
              <a:rPr lang="en-US" smtClean="0"/>
              <a:t>92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1014827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908D-1C55-4770-9AE9-B9C5D7387092}"/>
              </a:ext>
            </a:extLst>
          </p:cNvPr>
          <p:cNvSpPr>
            <a:spLocks noGrp="1"/>
          </p:cNvSpPr>
          <p:nvPr>
            <p:ph type="title"/>
          </p:nvPr>
        </p:nvSpPr>
        <p:spPr/>
        <p:txBody>
          <a:bodyPr>
            <a:normAutofit fontScale="90000"/>
          </a:bodyPr>
          <a:lstStyle/>
          <a:p>
            <a:r>
              <a:rPr lang="en-IN" dirty="0" smtClean="0"/>
              <a:t>		Two-point </a:t>
            </a:r>
            <a:r>
              <a:rPr lang="en-IN" dirty="0"/>
              <a:t>crossover: Illustration</a:t>
            </a:r>
          </a:p>
        </p:txBody>
      </p:sp>
      <p:pic>
        <p:nvPicPr>
          <p:cNvPr id="6" name="Content Placeholder 5">
            <a:extLst>
              <a:ext uri="{FF2B5EF4-FFF2-40B4-BE49-F238E27FC236}">
                <a16:creationId xmlns:a16="http://schemas.microsoft.com/office/drawing/2014/main" id="{9659D5DE-645D-4CEC-90B7-C9909DD4CEA6}"/>
              </a:ext>
            </a:extLst>
          </p:cNvPr>
          <p:cNvPicPr>
            <a:picLocks noGrp="1" noChangeAspect="1"/>
          </p:cNvPicPr>
          <p:nvPr>
            <p:ph idx="1"/>
          </p:nvPr>
        </p:nvPicPr>
        <p:blipFill>
          <a:blip r:embed="rId2"/>
          <a:stretch>
            <a:fillRect/>
          </a:stretch>
        </p:blipFill>
        <p:spPr>
          <a:xfrm>
            <a:off x="1403648" y="1988840"/>
            <a:ext cx="6840760" cy="3672407"/>
          </a:xfrm>
          <a:prstGeom prst="rect">
            <a:avLst/>
          </a:prstGeom>
        </p:spPr>
      </p:pic>
      <p:sp>
        <p:nvSpPr>
          <p:cNvPr id="4" name="Footer Placeholder 3">
            <a:extLst>
              <a:ext uri="{FF2B5EF4-FFF2-40B4-BE49-F238E27FC236}">
                <a16:creationId xmlns:a16="http://schemas.microsoft.com/office/drawing/2014/main" id="{7268E743-1590-489D-BF84-225BAB24A9A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3FB6E0B-33ED-46D5-B372-E940812A1AE7}"/>
              </a:ext>
            </a:extLst>
          </p:cNvPr>
          <p:cNvSpPr>
            <a:spLocks noGrp="1"/>
          </p:cNvSpPr>
          <p:nvPr>
            <p:ph type="sldNum" sz="quarter" idx="12"/>
          </p:nvPr>
        </p:nvSpPr>
        <p:spPr/>
        <p:txBody>
          <a:bodyPr/>
          <a:lstStyle/>
          <a:p>
            <a:fld id="{BB055922-87EB-483D-8474-2C9330A0D922}" type="slidenum">
              <a:rPr lang="en-US" smtClean="0"/>
              <a:t>93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5173052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E263-56E0-4BF9-8872-F0BF18902E8E}"/>
              </a:ext>
            </a:extLst>
          </p:cNvPr>
          <p:cNvSpPr>
            <a:spLocks noGrp="1"/>
          </p:cNvSpPr>
          <p:nvPr>
            <p:ph type="title"/>
          </p:nvPr>
        </p:nvSpPr>
        <p:spPr/>
        <p:txBody>
          <a:bodyPr/>
          <a:lstStyle/>
          <a:p>
            <a:r>
              <a:rPr lang="en-IN" dirty="0" smtClean="0"/>
              <a:t>	Multi-point </a:t>
            </a:r>
            <a:r>
              <a:rPr lang="en-IN" dirty="0"/>
              <a:t>crossover </a:t>
            </a:r>
          </a:p>
        </p:txBody>
      </p:sp>
      <p:pic>
        <p:nvPicPr>
          <p:cNvPr id="6" name="Content Placeholder 5">
            <a:extLst>
              <a:ext uri="{FF2B5EF4-FFF2-40B4-BE49-F238E27FC236}">
                <a16:creationId xmlns:a16="http://schemas.microsoft.com/office/drawing/2014/main" id="{D9D5C98E-B46B-4285-913A-FFDAE558920D}"/>
              </a:ext>
            </a:extLst>
          </p:cNvPr>
          <p:cNvPicPr>
            <a:picLocks noGrp="1" noChangeAspect="1"/>
          </p:cNvPicPr>
          <p:nvPr>
            <p:ph idx="1"/>
          </p:nvPr>
        </p:nvPicPr>
        <p:blipFill>
          <a:blip r:embed="rId2"/>
          <a:stretch>
            <a:fillRect/>
          </a:stretch>
        </p:blipFill>
        <p:spPr>
          <a:xfrm>
            <a:off x="1187624" y="1772817"/>
            <a:ext cx="6552728" cy="3202982"/>
          </a:xfrm>
          <a:prstGeom prst="rect">
            <a:avLst/>
          </a:prstGeom>
        </p:spPr>
      </p:pic>
      <p:sp>
        <p:nvSpPr>
          <p:cNvPr id="4" name="Footer Placeholder 3">
            <a:extLst>
              <a:ext uri="{FF2B5EF4-FFF2-40B4-BE49-F238E27FC236}">
                <a16:creationId xmlns:a16="http://schemas.microsoft.com/office/drawing/2014/main" id="{1A769B28-5CF6-4CEA-81C7-1B29865171C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D023158-3BC0-4DEF-8C91-2F39B99226AC}"/>
              </a:ext>
            </a:extLst>
          </p:cNvPr>
          <p:cNvSpPr>
            <a:spLocks noGrp="1"/>
          </p:cNvSpPr>
          <p:nvPr>
            <p:ph type="sldNum" sz="quarter" idx="12"/>
          </p:nvPr>
        </p:nvSpPr>
        <p:spPr/>
        <p:txBody>
          <a:bodyPr/>
          <a:lstStyle/>
          <a:p>
            <a:fld id="{BB055922-87EB-483D-8474-2C9330A0D922}" type="slidenum">
              <a:rPr lang="en-US" smtClean="0"/>
              <a:t>94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0048959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16C8-6184-4891-8EBB-405C863153B7}"/>
              </a:ext>
            </a:extLst>
          </p:cNvPr>
          <p:cNvSpPr>
            <a:spLocks noGrp="1"/>
          </p:cNvSpPr>
          <p:nvPr>
            <p:ph type="title"/>
          </p:nvPr>
        </p:nvSpPr>
        <p:spPr/>
        <p:txBody>
          <a:bodyPr/>
          <a:lstStyle/>
          <a:p>
            <a:r>
              <a:rPr lang="en-IN" dirty="0" smtClean="0"/>
              <a:t>	Uniform </a:t>
            </a:r>
            <a:r>
              <a:rPr lang="en-IN" dirty="0"/>
              <a:t>Crossover (UX) </a:t>
            </a:r>
          </a:p>
        </p:txBody>
      </p:sp>
      <p:pic>
        <p:nvPicPr>
          <p:cNvPr id="6" name="Content Placeholder 5">
            <a:extLst>
              <a:ext uri="{FF2B5EF4-FFF2-40B4-BE49-F238E27FC236}">
                <a16:creationId xmlns:a16="http://schemas.microsoft.com/office/drawing/2014/main" id="{AC31E7F1-1531-4693-8C0B-CC941244C82D}"/>
              </a:ext>
            </a:extLst>
          </p:cNvPr>
          <p:cNvPicPr>
            <a:picLocks noGrp="1" noChangeAspect="1"/>
          </p:cNvPicPr>
          <p:nvPr>
            <p:ph idx="1"/>
          </p:nvPr>
        </p:nvPicPr>
        <p:blipFill>
          <a:blip r:embed="rId2"/>
          <a:stretch>
            <a:fillRect/>
          </a:stretch>
        </p:blipFill>
        <p:spPr>
          <a:xfrm>
            <a:off x="1115616" y="1916832"/>
            <a:ext cx="7056784" cy="2731277"/>
          </a:xfrm>
          <a:prstGeom prst="rect">
            <a:avLst/>
          </a:prstGeom>
        </p:spPr>
      </p:pic>
      <p:sp>
        <p:nvSpPr>
          <p:cNvPr id="4" name="Footer Placeholder 3">
            <a:extLst>
              <a:ext uri="{FF2B5EF4-FFF2-40B4-BE49-F238E27FC236}">
                <a16:creationId xmlns:a16="http://schemas.microsoft.com/office/drawing/2014/main" id="{E7274815-2D22-4742-A5A2-28CD6345224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A520B36-FFDC-489F-8153-821C055808F0}"/>
              </a:ext>
            </a:extLst>
          </p:cNvPr>
          <p:cNvSpPr>
            <a:spLocks noGrp="1"/>
          </p:cNvSpPr>
          <p:nvPr>
            <p:ph type="sldNum" sz="quarter" idx="12"/>
          </p:nvPr>
        </p:nvSpPr>
        <p:spPr/>
        <p:txBody>
          <a:bodyPr/>
          <a:lstStyle/>
          <a:p>
            <a:fld id="{BB055922-87EB-483D-8474-2C9330A0D922}" type="slidenum">
              <a:rPr lang="en-US" smtClean="0"/>
              <a:t>95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Tree>
    <p:extLst>
      <p:ext uri="{BB962C8B-B14F-4D97-AF65-F5344CB8AC3E}">
        <p14:creationId xmlns:p14="http://schemas.microsoft.com/office/powerpoint/2010/main" val="40723497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4E88-20B8-4797-98F5-DDA35294D574}"/>
              </a:ext>
            </a:extLst>
          </p:cNvPr>
          <p:cNvSpPr>
            <a:spLocks noGrp="1"/>
          </p:cNvSpPr>
          <p:nvPr>
            <p:ph type="title"/>
          </p:nvPr>
        </p:nvSpPr>
        <p:spPr/>
        <p:txBody>
          <a:bodyPr>
            <a:normAutofit fontScale="90000"/>
          </a:bodyPr>
          <a:lstStyle/>
          <a:p>
            <a:r>
              <a:rPr lang="en-IN" dirty="0" smtClean="0"/>
              <a:t>		Uniform </a:t>
            </a:r>
            <a:r>
              <a:rPr lang="en-IN" dirty="0"/>
              <a:t>crossover (UX): Illustration</a:t>
            </a:r>
          </a:p>
        </p:txBody>
      </p:sp>
      <p:pic>
        <p:nvPicPr>
          <p:cNvPr id="6" name="Content Placeholder 5">
            <a:extLst>
              <a:ext uri="{FF2B5EF4-FFF2-40B4-BE49-F238E27FC236}">
                <a16:creationId xmlns:a16="http://schemas.microsoft.com/office/drawing/2014/main" id="{876BF98F-361E-4E2A-A623-A12B0C9BFB75}"/>
              </a:ext>
            </a:extLst>
          </p:cNvPr>
          <p:cNvPicPr>
            <a:picLocks noGrp="1" noChangeAspect="1"/>
          </p:cNvPicPr>
          <p:nvPr>
            <p:ph idx="1"/>
          </p:nvPr>
        </p:nvPicPr>
        <p:blipFill>
          <a:blip r:embed="rId2"/>
          <a:stretch>
            <a:fillRect/>
          </a:stretch>
        </p:blipFill>
        <p:spPr>
          <a:xfrm>
            <a:off x="1115616" y="1484784"/>
            <a:ext cx="6840760" cy="4032448"/>
          </a:xfrm>
          <a:prstGeom prst="rect">
            <a:avLst/>
          </a:prstGeom>
        </p:spPr>
      </p:pic>
      <p:sp>
        <p:nvSpPr>
          <p:cNvPr id="4" name="Footer Placeholder 3">
            <a:extLst>
              <a:ext uri="{FF2B5EF4-FFF2-40B4-BE49-F238E27FC236}">
                <a16:creationId xmlns:a16="http://schemas.microsoft.com/office/drawing/2014/main" id="{187C692F-6072-47EE-8F20-F63DD686DD3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69D80C9-30E3-4F39-B6F7-B9E688AAAD32}"/>
              </a:ext>
            </a:extLst>
          </p:cNvPr>
          <p:cNvSpPr>
            <a:spLocks noGrp="1"/>
          </p:cNvSpPr>
          <p:nvPr>
            <p:ph type="sldNum" sz="quarter" idx="12"/>
          </p:nvPr>
        </p:nvSpPr>
        <p:spPr/>
        <p:txBody>
          <a:bodyPr/>
          <a:lstStyle/>
          <a:p>
            <a:fld id="{BB055922-87EB-483D-8474-2C9330A0D922}" type="slidenum">
              <a:rPr lang="en-US" smtClean="0"/>
              <a:t>96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Rectangle 2"/>
          <p:cNvSpPr/>
          <p:nvPr/>
        </p:nvSpPr>
        <p:spPr>
          <a:xfrm>
            <a:off x="1043608" y="5877272"/>
            <a:ext cx="7488832" cy="4790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If the toss is 1 ,does not swap bits</a:t>
            </a:r>
            <a:endParaRPr lang="en-GB" dirty="0"/>
          </a:p>
        </p:txBody>
      </p:sp>
    </p:spTree>
    <p:extLst>
      <p:ext uri="{BB962C8B-B14F-4D97-AF65-F5344CB8AC3E}">
        <p14:creationId xmlns:p14="http://schemas.microsoft.com/office/powerpoint/2010/main" val="31652895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92CB-7CF3-446A-91F4-AA4D35C30C1A}"/>
              </a:ext>
            </a:extLst>
          </p:cNvPr>
          <p:cNvSpPr>
            <a:spLocks noGrp="1"/>
          </p:cNvSpPr>
          <p:nvPr>
            <p:ph type="title"/>
          </p:nvPr>
        </p:nvSpPr>
        <p:spPr/>
        <p:txBody>
          <a:bodyPr>
            <a:normAutofit fontScale="90000"/>
          </a:bodyPr>
          <a:lstStyle/>
          <a:p>
            <a:r>
              <a:rPr lang="en-US" dirty="0" smtClean="0"/>
              <a:t>		Uniform </a:t>
            </a:r>
            <a:r>
              <a:rPr lang="en-US" dirty="0"/>
              <a:t>crossover with crossover mask</a:t>
            </a:r>
            <a:endParaRPr lang="en-IN" dirty="0"/>
          </a:p>
        </p:txBody>
      </p:sp>
      <p:pic>
        <p:nvPicPr>
          <p:cNvPr id="6" name="Content Placeholder 5">
            <a:extLst>
              <a:ext uri="{FF2B5EF4-FFF2-40B4-BE49-F238E27FC236}">
                <a16:creationId xmlns:a16="http://schemas.microsoft.com/office/drawing/2014/main" id="{3705E321-CE75-4A00-83AD-E2FC63B9ED3F}"/>
              </a:ext>
            </a:extLst>
          </p:cNvPr>
          <p:cNvPicPr>
            <a:picLocks noGrp="1" noChangeAspect="1"/>
          </p:cNvPicPr>
          <p:nvPr>
            <p:ph idx="1"/>
          </p:nvPr>
        </p:nvPicPr>
        <p:blipFill>
          <a:blip r:embed="rId2"/>
          <a:stretch>
            <a:fillRect/>
          </a:stretch>
        </p:blipFill>
        <p:spPr>
          <a:xfrm>
            <a:off x="755576" y="3139363"/>
            <a:ext cx="7848872" cy="3169957"/>
          </a:xfrm>
          <a:prstGeom prst="rect">
            <a:avLst/>
          </a:prstGeom>
        </p:spPr>
      </p:pic>
      <p:sp>
        <p:nvSpPr>
          <p:cNvPr id="4" name="Footer Placeholder 3">
            <a:extLst>
              <a:ext uri="{FF2B5EF4-FFF2-40B4-BE49-F238E27FC236}">
                <a16:creationId xmlns:a16="http://schemas.microsoft.com/office/drawing/2014/main" id="{150A7419-13AB-4E79-BEC1-B8A0D087A88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C26E85D4-607A-4715-8CE2-26DA1BA4080B}"/>
              </a:ext>
            </a:extLst>
          </p:cNvPr>
          <p:cNvSpPr>
            <a:spLocks noGrp="1"/>
          </p:cNvSpPr>
          <p:nvPr>
            <p:ph type="sldNum" sz="quarter" idx="12"/>
          </p:nvPr>
        </p:nvSpPr>
        <p:spPr/>
        <p:txBody>
          <a:bodyPr/>
          <a:lstStyle/>
          <a:p>
            <a:fld id="{BB055922-87EB-483D-8474-2C9330A0D922}" type="slidenum">
              <a:rPr lang="en-US" smtClean="0"/>
              <a:t>97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8" name="Rectangle 7"/>
          <p:cNvSpPr/>
          <p:nvPr/>
        </p:nvSpPr>
        <p:spPr>
          <a:xfrm>
            <a:off x="899591" y="1594806"/>
            <a:ext cx="8039017" cy="132343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Crossover </a:t>
            </a:r>
            <a:r>
              <a:rPr lang="en-US" sz="2000" b="1" dirty="0" smtClean="0">
                <a:latin typeface="Times New Roman" panose="02020603050405020304" pitchFamily="18" charset="0"/>
                <a:cs typeface="Times New Roman" panose="02020603050405020304" pitchFamily="18" charset="0"/>
              </a:rPr>
              <a:t>mask: </a:t>
            </a:r>
            <a:r>
              <a:rPr lang="en-US" sz="2000" dirty="0" smtClean="0">
                <a:latin typeface="Times New Roman" panose="02020603050405020304" pitchFamily="18" charset="0"/>
                <a:cs typeface="Times New Roman" panose="02020603050405020304" pitchFamily="18" charset="0"/>
              </a:rPr>
              <a:t>It is </a:t>
            </a:r>
            <a:r>
              <a:rPr lang="en-US" sz="2000" dirty="0">
                <a:latin typeface="Times New Roman" panose="02020603050405020304" pitchFamily="18" charset="0"/>
                <a:cs typeface="Times New Roman" panose="02020603050405020304" pitchFamily="18" charset="0"/>
              </a:rPr>
              <a:t>a bit string of length n, which determines the parent that contributes each bit. Generally, for each bit in offspring 1, a 0 in the corresponding position of the crossover mask will mean that the bit is taken from parent 1, while a 1 will mean that the bit is taken from parent 2</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90799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24C8-35C3-4332-9138-9B07215CD894}"/>
              </a:ext>
            </a:extLst>
          </p:cNvPr>
          <p:cNvSpPr>
            <a:spLocks noGrp="1"/>
          </p:cNvSpPr>
          <p:nvPr>
            <p:ph type="title"/>
          </p:nvPr>
        </p:nvSpPr>
        <p:spPr/>
        <p:txBody>
          <a:bodyPr>
            <a:normAutofit fontScale="90000"/>
          </a:bodyPr>
          <a:lstStyle/>
          <a:p>
            <a:r>
              <a:rPr lang="en-US" dirty="0" smtClean="0"/>
              <a:t>		Uniform </a:t>
            </a:r>
            <a:r>
              <a:rPr lang="en-US" dirty="0"/>
              <a:t>crossover with </a:t>
            </a:r>
            <a:r>
              <a:rPr lang="en-US" dirty="0" smtClean="0"/>
              <a:t>			crossover </a:t>
            </a:r>
            <a:r>
              <a:rPr lang="en-US" dirty="0"/>
              <a:t>mask: Illustration</a:t>
            </a:r>
            <a:endParaRPr lang="en-IN" dirty="0"/>
          </a:p>
        </p:txBody>
      </p:sp>
      <p:pic>
        <p:nvPicPr>
          <p:cNvPr id="6" name="Content Placeholder 5">
            <a:extLst>
              <a:ext uri="{FF2B5EF4-FFF2-40B4-BE49-F238E27FC236}">
                <a16:creationId xmlns:a16="http://schemas.microsoft.com/office/drawing/2014/main" id="{E20B8944-8727-4112-A441-943456238D05}"/>
              </a:ext>
            </a:extLst>
          </p:cNvPr>
          <p:cNvPicPr>
            <a:picLocks noGrp="1" noChangeAspect="1"/>
          </p:cNvPicPr>
          <p:nvPr>
            <p:ph idx="1"/>
          </p:nvPr>
        </p:nvPicPr>
        <p:blipFill>
          <a:blip r:embed="rId2"/>
          <a:stretch>
            <a:fillRect/>
          </a:stretch>
        </p:blipFill>
        <p:spPr>
          <a:xfrm>
            <a:off x="1115616" y="1844824"/>
            <a:ext cx="7571184" cy="4320480"/>
          </a:xfrm>
          <a:prstGeom prst="rect">
            <a:avLst/>
          </a:prstGeom>
        </p:spPr>
      </p:pic>
      <p:sp>
        <p:nvSpPr>
          <p:cNvPr id="4" name="Footer Placeholder 3">
            <a:extLst>
              <a:ext uri="{FF2B5EF4-FFF2-40B4-BE49-F238E27FC236}">
                <a16:creationId xmlns:a16="http://schemas.microsoft.com/office/drawing/2014/main" id="{968A091A-25A3-49FB-A8B1-1157FE685D9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BDC36F2-DEC9-4E8B-A858-178B1326FB67}"/>
              </a:ext>
            </a:extLst>
          </p:cNvPr>
          <p:cNvSpPr>
            <a:spLocks noGrp="1"/>
          </p:cNvSpPr>
          <p:nvPr>
            <p:ph type="sldNum" sz="quarter" idx="12"/>
          </p:nvPr>
        </p:nvSpPr>
        <p:spPr/>
        <p:txBody>
          <a:bodyPr/>
          <a:lstStyle/>
          <a:p>
            <a:fld id="{BB055922-87EB-483D-8474-2C9330A0D922}" type="slidenum">
              <a:rPr lang="en-US" smtClean="0"/>
              <a:t>98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21" y="280217"/>
            <a:ext cx="1755726" cy="1267559"/>
          </a:xfrm>
          <a:prstGeom prst="rect">
            <a:avLst/>
          </a:prstGeom>
        </p:spPr>
      </p:pic>
      <p:sp>
        <p:nvSpPr>
          <p:cNvPr id="3" name="Oval 2"/>
          <p:cNvSpPr/>
          <p:nvPr/>
        </p:nvSpPr>
        <p:spPr>
          <a:xfrm>
            <a:off x="7020272" y="5373216"/>
            <a:ext cx="72008" cy="72008"/>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a:t>
            </a:r>
            <a:endParaRPr lang="en-GB" dirty="0"/>
          </a:p>
        </p:txBody>
      </p:sp>
    </p:spTree>
    <p:extLst>
      <p:ext uri="{BB962C8B-B14F-4D97-AF65-F5344CB8AC3E}">
        <p14:creationId xmlns:p14="http://schemas.microsoft.com/office/powerpoint/2010/main" val="18814375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7E33-4C79-4F0F-A02A-CB210186F142}"/>
              </a:ext>
            </a:extLst>
          </p:cNvPr>
          <p:cNvSpPr>
            <a:spLocks noGrp="1"/>
          </p:cNvSpPr>
          <p:nvPr>
            <p:ph type="title"/>
          </p:nvPr>
        </p:nvSpPr>
        <p:spPr/>
        <p:txBody>
          <a:bodyPr>
            <a:normAutofit fontScale="90000"/>
          </a:bodyPr>
          <a:lstStyle/>
          <a:p>
            <a:r>
              <a:rPr lang="en-IN" dirty="0" smtClean="0"/>
              <a:t>		Half-uniform </a:t>
            </a:r>
            <a:r>
              <a:rPr lang="en-IN" dirty="0"/>
              <a:t>crossover (HUX)</a:t>
            </a:r>
          </a:p>
        </p:txBody>
      </p:sp>
      <p:pic>
        <p:nvPicPr>
          <p:cNvPr id="6" name="Content Placeholder 5">
            <a:extLst>
              <a:ext uri="{FF2B5EF4-FFF2-40B4-BE49-F238E27FC236}">
                <a16:creationId xmlns:a16="http://schemas.microsoft.com/office/drawing/2014/main" id="{C670D92D-4526-404F-A0EF-3EB2B8990302}"/>
              </a:ext>
            </a:extLst>
          </p:cNvPr>
          <p:cNvPicPr>
            <a:picLocks noGrp="1" noChangeAspect="1"/>
          </p:cNvPicPr>
          <p:nvPr>
            <p:ph idx="1"/>
          </p:nvPr>
        </p:nvPicPr>
        <p:blipFill>
          <a:blip r:embed="rId2"/>
          <a:stretch>
            <a:fillRect/>
          </a:stretch>
        </p:blipFill>
        <p:spPr>
          <a:xfrm>
            <a:off x="457200" y="1772816"/>
            <a:ext cx="7499176" cy="4176464"/>
          </a:xfrm>
          <a:prstGeom prst="rect">
            <a:avLst/>
          </a:prstGeom>
        </p:spPr>
      </p:pic>
      <p:sp>
        <p:nvSpPr>
          <p:cNvPr id="4" name="Footer Placeholder 3">
            <a:extLst>
              <a:ext uri="{FF2B5EF4-FFF2-40B4-BE49-F238E27FC236}">
                <a16:creationId xmlns:a16="http://schemas.microsoft.com/office/drawing/2014/main" id="{B08E0734-FF3C-4A6F-AB6F-7D6B2B61CE1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E4CBD91-C1BA-4069-9DBC-AD72920A7FFE}"/>
              </a:ext>
            </a:extLst>
          </p:cNvPr>
          <p:cNvSpPr>
            <a:spLocks noGrp="1"/>
          </p:cNvSpPr>
          <p:nvPr>
            <p:ph type="sldNum" sz="quarter" idx="12"/>
          </p:nvPr>
        </p:nvSpPr>
        <p:spPr/>
        <p:txBody>
          <a:bodyPr/>
          <a:lstStyle/>
          <a:p>
            <a:fld id="{BB055922-87EB-483D-8474-2C9330A0D922}" type="slidenum">
              <a:rPr lang="en-US" smtClean="0"/>
              <a:t>99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9918"/>
            <a:ext cx="1755726" cy="1267559"/>
          </a:xfrm>
          <a:prstGeom prst="rect">
            <a:avLst/>
          </a:prstGeom>
        </p:spPr>
      </p:pic>
    </p:spTree>
    <p:extLst>
      <p:ext uri="{BB962C8B-B14F-4D97-AF65-F5344CB8AC3E}">
        <p14:creationId xmlns:p14="http://schemas.microsoft.com/office/powerpoint/2010/main" val="4229372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4228</TotalTime>
  <Words>4956</Words>
  <Application>Microsoft Office PowerPoint</Application>
  <PresentationFormat>On-screen Show (4:3)</PresentationFormat>
  <Paragraphs>825</Paragraphs>
  <Slides>140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140</vt:i4>
      </vt:variant>
    </vt:vector>
  </HeadingPairs>
  <TitlesOfParts>
    <vt:vector size="149" baseType="lpstr">
      <vt:lpstr>Arial</vt:lpstr>
      <vt:lpstr>Arial</vt:lpstr>
      <vt:lpstr>Calibri</vt:lpstr>
      <vt:lpstr>Courier New</vt:lpstr>
      <vt:lpstr>Google Sans</vt:lpstr>
      <vt:lpstr>Gordita</vt:lpstr>
      <vt:lpstr>Times New Roman</vt:lpstr>
      <vt:lpstr>Wingdings</vt:lpstr>
      <vt:lpstr>Office Theme</vt:lpstr>
      <vt:lpstr> </vt:lpstr>
      <vt:lpstr>  BCSE0103: SOFT COMPUTING- Genetic Algorithm(GA)</vt:lpstr>
      <vt:lpstr> BCSE0103: SOFT COMPUTING</vt:lpstr>
      <vt:lpstr>Background of Genetic Algorithm</vt:lpstr>
      <vt:lpstr>A Brief Account on Genetics</vt:lpstr>
      <vt:lpstr>PowerPoint Presentation</vt:lpstr>
      <vt:lpstr>A Brief account on genetics</vt:lpstr>
      <vt:lpstr>A brief account on genetics Crossing over </vt:lpstr>
      <vt:lpstr>MCQ</vt:lpstr>
      <vt:lpstr>MCQ</vt:lpstr>
      <vt:lpstr>MCQ</vt:lpstr>
      <vt:lpstr> A Brief Account on Evolution  : Natural Selection</vt:lpstr>
      <vt:lpstr>MCQ</vt:lpstr>
      <vt:lpstr> A brief account on evolution </vt:lpstr>
      <vt:lpstr> Biological process :  A quick overview </vt:lpstr>
      <vt:lpstr> Definition: Genetic Algorithm</vt:lpstr>
      <vt:lpstr>MCQ</vt:lpstr>
      <vt:lpstr>Working of Genetic Algorithm</vt:lpstr>
      <vt:lpstr>Working of Genetic Algorithm</vt:lpstr>
      <vt:lpstr>Working of Genetic Algorithm</vt:lpstr>
      <vt:lpstr>Working of Genetic Algorithm</vt:lpstr>
      <vt:lpstr>Working of Genetic Algorithm</vt:lpstr>
      <vt:lpstr>Working of Genetic Algorithm</vt:lpstr>
      <vt:lpstr>Framework of Genetic Algorithm</vt:lpstr>
      <vt:lpstr>PowerPoint Presentation</vt:lpstr>
      <vt:lpstr> Framework of Genetic Algorithm:  A detail view</vt:lpstr>
      <vt:lpstr>MCQ</vt:lpstr>
      <vt:lpstr>MCQ</vt:lpstr>
      <vt:lpstr>  Optimization problem solving with Genetic Algorithm</vt:lpstr>
      <vt:lpstr> Optimization problem solving with Genetic Algorithm</vt:lpstr>
      <vt:lpstr> Optimization problem solving with Genetic Algorithm</vt:lpstr>
      <vt:lpstr>Genetic Algorithm Operators</vt:lpstr>
      <vt:lpstr>Different Genetic Algorithm Strategies </vt:lpstr>
      <vt:lpstr>Simple GA</vt:lpstr>
      <vt:lpstr>  Important parameters involved in Simple GA </vt:lpstr>
      <vt:lpstr>Features of Simple GA</vt:lpstr>
      <vt:lpstr>             Applications :Simple Genetic Algorithm </vt:lpstr>
      <vt:lpstr> Steady State Genetic Algorithm (SSGA)</vt:lpstr>
      <vt:lpstr>  Salient features in Steady-state GA</vt:lpstr>
      <vt:lpstr>  Limitations in Steady-state GA</vt:lpstr>
      <vt:lpstr>Application:Steady-state GA</vt:lpstr>
      <vt:lpstr>Encoding Schemes in GA</vt:lpstr>
      <vt:lpstr>Encoding Schemes in GA</vt:lpstr>
      <vt:lpstr> Individual Representation  :Phenotype and Genotype</vt:lpstr>
      <vt:lpstr> Individual Representation  :Phenotype and Genotype</vt:lpstr>
      <vt:lpstr>Encoding techniques </vt:lpstr>
      <vt:lpstr>Binary Encoding</vt:lpstr>
      <vt:lpstr>   Example: 0-1 Knapsack problem</vt:lpstr>
      <vt:lpstr> Example: 0-1 Knapsack problem</vt:lpstr>
      <vt:lpstr> Example: 0-1 Knapsack problem </vt:lpstr>
      <vt:lpstr>Few more examples</vt:lpstr>
      <vt:lpstr>Few more examples </vt:lpstr>
      <vt:lpstr>  Pros and cons of Binary  encoding scheme </vt:lpstr>
      <vt:lpstr>Real value encoding </vt:lpstr>
      <vt:lpstr> Real value encoding with binary codes</vt:lpstr>
      <vt:lpstr>  Real value encoding: Illustration 1 </vt:lpstr>
      <vt:lpstr> Real value encoding with binary codes </vt:lpstr>
      <vt:lpstr>  Real value encoding: Illustration 2</vt:lpstr>
      <vt:lpstr>Order Encoding</vt:lpstr>
      <vt:lpstr> Order Encoding for TSP</vt:lpstr>
      <vt:lpstr> A small instance of the TSP</vt:lpstr>
      <vt:lpstr>Defining the TSP</vt:lpstr>
      <vt:lpstr>Tree encoding </vt:lpstr>
      <vt:lpstr>        Tree Coding: Example</vt:lpstr>
      <vt:lpstr>MCQ</vt:lpstr>
      <vt:lpstr>Selection Schemes in Genetic Algorithm</vt:lpstr>
      <vt:lpstr>Selection Schemes in Genetic Algorithm</vt:lpstr>
      <vt:lpstr>Selection Schemes in Genetic Algorithm</vt:lpstr>
      <vt:lpstr>Canonical Selection</vt:lpstr>
      <vt:lpstr>Canonical Selection</vt:lpstr>
      <vt:lpstr>Canonical Selection: Example</vt:lpstr>
      <vt:lpstr> Roulette-Wheel selection</vt:lpstr>
      <vt:lpstr> Roulette-Wheel selection mechanism </vt:lpstr>
      <vt:lpstr> Roulette-Wheel selection mechanism </vt:lpstr>
      <vt:lpstr> Roulette-Wheel selection mechanism: An Example</vt:lpstr>
      <vt:lpstr>Roulette-Wheel selection : Implementation </vt:lpstr>
      <vt:lpstr>Roulette-Wheel selection : Implementation </vt:lpstr>
      <vt:lpstr>  Problem with Roulette-Wheel selection scheme</vt:lpstr>
      <vt:lpstr>Rank-based selection</vt:lpstr>
      <vt:lpstr>  Rank-based selection: Example</vt:lpstr>
      <vt:lpstr> Rank-based selection: Implementation </vt:lpstr>
      <vt:lpstr> Comparing Rank-based selection  with Roulette-Wheel selection </vt:lpstr>
      <vt:lpstr>  Basic concept of tournament selection</vt:lpstr>
      <vt:lpstr>Tournament selection </vt:lpstr>
      <vt:lpstr>Tournament selection : Implementation</vt:lpstr>
      <vt:lpstr> Tournament selection : Example</vt:lpstr>
      <vt:lpstr>MCQ</vt:lpstr>
      <vt:lpstr>Crossover Technique</vt:lpstr>
      <vt:lpstr> Crossover Techniques in Binary Coded GA</vt:lpstr>
      <vt:lpstr>Single point crossover</vt:lpstr>
      <vt:lpstr>  Single point crossover: Illustration</vt:lpstr>
      <vt:lpstr>Two-point crossover</vt:lpstr>
      <vt:lpstr>  Two-point crossover: Illustration</vt:lpstr>
      <vt:lpstr> Multi-point crossover </vt:lpstr>
      <vt:lpstr> Uniform Crossover (UX) </vt:lpstr>
      <vt:lpstr>  Uniform crossover (UX): Illustration</vt:lpstr>
      <vt:lpstr>  Uniform crossover with crossover mask</vt:lpstr>
      <vt:lpstr>  Uniform crossover with    crossover mask: Illustration</vt:lpstr>
      <vt:lpstr>  Half-uniform crossover (HUX)</vt:lpstr>
      <vt:lpstr> Half-uniform crossover: Illustration </vt:lpstr>
      <vt:lpstr>Shuffle crossover</vt:lpstr>
      <vt:lpstr>  Shuffle crossover: Illustration </vt:lpstr>
      <vt:lpstr>MCQ</vt:lpstr>
      <vt:lpstr>MCQ</vt:lpstr>
      <vt:lpstr> Mutation</vt:lpstr>
      <vt:lpstr>PowerPoint Presentation</vt:lpstr>
      <vt:lpstr>PowerPoint Presentation</vt:lpstr>
      <vt:lpstr>PowerPoint Presentation</vt:lpstr>
      <vt:lpstr>PowerPoint Presentation</vt:lpstr>
      <vt:lpstr>PowerPoint Presentation</vt:lpstr>
      <vt:lpstr>MCQ</vt:lpstr>
      <vt:lpstr>MCQ</vt:lpstr>
      <vt:lpstr>MCQ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Topic&gt;</dc:title>
  <dc:creator>admin</dc:creator>
  <cp:lastModifiedBy>Admin</cp:lastModifiedBy>
  <cp:revision>313</cp:revision>
  <dcterms:created xsi:type="dcterms:W3CDTF">2020-06-30T05:06:42Z</dcterms:created>
  <dcterms:modified xsi:type="dcterms:W3CDTF">2023-04-27T09:59:44Z</dcterms:modified>
</cp:coreProperties>
</file>